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9" r:id="rId2"/>
    <p:sldId id="271" r:id="rId3"/>
    <p:sldId id="265" r:id="rId4"/>
    <p:sldId id="256" r:id="rId5"/>
    <p:sldId id="269" r:id="rId6"/>
    <p:sldId id="262" r:id="rId7"/>
    <p:sldId id="281" r:id="rId8"/>
    <p:sldId id="279" r:id="rId9"/>
    <p:sldId id="272" r:id="rId10"/>
    <p:sldId id="264" r:id="rId11"/>
    <p:sldId id="263" r:id="rId12"/>
    <p:sldId id="275" r:id="rId13"/>
    <p:sldId id="280" r:id="rId14"/>
    <p:sldId id="276" r:id="rId15"/>
    <p:sldId id="273" r:id="rId16"/>
    <p:sldId id="274" r:id="rId17"/>
    <p:sldId id="257" r:id="rId18"/>
    <p:sldId id="258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98" autoAdjust="0"/>
    <p:restoredTop sz="43887" autoAdjust="0"/>
  </p:normalViewPr>
  <p:slideViewPr>
    <p:cSldViewPr>
      <p:cViewPr varScale="1">
        <p:scale>
          <a:sx n="97" d="100"/>
          <a:sy n="97" d="100"/>
        </p:scale>
        <p:origin x="-114" y="-330"/>
      </p:cViewPr>
      <p:guideLst>
        <p:guide orient="horz" pos="139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4309EAB-8DF5-4F25-A972-4C19CAE043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151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37093-9DD3-4CE0-9E16-10A9D9D1C0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F8D57-281B-4246-8498-C6D86E955B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8A365-28CE-410B-8782-80F18F5A2D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729F0-D8CD-4E5C-AB6B-CABDB846BE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1ABD6-D86B-42E5-A7A3-519F95E1A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1A61F-6BF4-408F-9A67-F3FF563CCB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C19EA-C3A9-4098-A9D5-9E53A84D84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14901-4492-4DE4-912C-625C9B3591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61683-95C6-4DEB-BAC3-2315403EB6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2CE63-7B1F-4350-A8D2-ED19243E22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D9B71-927E-484E-B6D6-3ABA989584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1FB2067-4348-4C6F-8096-2BFC1C6FC5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76200"/>
            <a:ext cx="7772400" cy="8382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omic Sans MS" pitchFamily="66" charset="0"/>
              </a:rPr>
              <a:t>Cytoskeleton</a:t>
            </a: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1168400" y="882650"/>
            <a:ext cx="6778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omic Sans MS" pitchFamily="66" charset="0"/>
              </a:rPr>
              <a:t>Cell Migration and Adhesion</a:t>
            </a:r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2" cstate="print"/>
          <a:srcRect b="12796"/>
          <a:stretch>
            <a:fillRect/>
          </a:stretch>
        </p:blipFill>
        <p:spPr bwMode="auto">
          <a:xfrm>
            <a:off x="3048000" y="4002088"/>
            <a:ext cx="600710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Box 2"/>
          <p:cNvSpPr txBox="1">
            <a:spLocks noChangeArrowheads="1"/>
          </p:cNvSpPr>
          <p:nvPr/>
        </p:nvSpPr>
        <p:spPr bwMode="auto">
          <a:xfrm>
            <a:off x="76200" y="2209800"/>
            <a:ext cx="3070225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Comic Sans MS" pitchFamily="66" charset="0"/>
              </a:rPr>
              <a:t>Team Members</a:t>
            </a:r>
          </a:p>
          <a:p>
            <a:endParaRPr lang="en-US" sz="10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en-US" sz="2400">
                <a:solidFill>
                  <a:schemeClr val="bg1"/>
                </a:solidFill>
                <a:latin typeface="Comic Sans MS" pitchFamily="66" charset="0"/>
              </a:rPr>
              <a:t>Marta Bechtel</a:t>
            </a:r>
          </a:p>
          <a:p>
            <a:r>
              <a:rPr lang="en-US" sz="2400">
                <a:solidFill>
                  <a:schemeClr val="bg1"/>
                </a:solidFill>
                <a:latin typeface="Comic Sans MS" pitchFamily="66" charset="0"/>
              </a:rPr>
              <a:t>Christine Hohmann</a:t>
            </a:r>
          </a:p>
          <a:p>
            <a:r>
              <a:rPr lang="en-US" sz="2400">
                <a:solidFill>
                  <a:schemeClr val="bg1"/>
                </a:solidFill>
                <a:latin typeface="Comic Sans MS" pitchFamily="66" charset="0"/>
              </a:rPr>
              <a:t>Cleo Hughes-Darden</a:t>
            </a:r>
          </a:p>
          <a:p>
            <a:r>
              <a:rPr lang="en-US" sz="2400">
                <a:solidFill>
                  <a:schemeClr val="bg1"/>
                </a:solidFill>
                <a:latin typeface="Comic Sans MS" pitchFamily="66" charset="0"/>
              </a:rPr>
              <a:t>John Navaratnam</a:t>
            </a:r>
          </a:p>
          <a:p>
            <a:r>
              <a:rPr lang="en-US" sz="2400">
                <a:solidFill>
                  <a:schemeClr val="bg1"/>
                </a:solidFill>
                <a:latin typeface="Comic Sans MS" pitchFamily="66" charset="0"/>
              </a:rPr>
              <a:t>Kenneth Samuel</a:t>
            </a:r>
          </a:p>
          <a:p>
            <a:r>
              <a:rPr lang="en-US" sz="2400">
                <a:solidFill>
                  <a:schemeClr val="bg1"/>
                </a:solidFill>
                <a:latin typeface="Comic Sans MS" pitchFamily="66" charset="0"/>
              </a:rPr>
              <a:t>Dayalan Srinivasan</a:t>
            </a:r>
          </a:p>
          <a:p>
            <a:r>
              <a:rPr lang="en-US" sz="2400">
                <a:solidFill>
                  <a:schemeClr val="bg1"/>
                </a:solidFill>
                <a:latin typeface="Comic Sans MS" pitchFamily="66" charset="0"/>
              </a:rPr>
              <a:t>Erika Whitney</a:t>
            </a:r>
          </a:p>
        </p:txBody>
      </p:sp>
      <p:sp>
        <p:nvSpPr>
          <p:cNvPr id="14342" name="TextBox 3"/>
          <p:cNvSpPr txBox="1">
            <a:spLocks noChangeArrowheads="1"/>
          </p:cNvSpPr>
          <p:nvPr/>
        </p:nvSpPr>
        <p:spPr bwMode="auto">
          <a:xfrm>
            <a:off x="5003800" y="2225675"/>
            <a:ext cx="2159000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Comic Sans MS" pitchFamily="66" charset="0"/>
              </a:rPr>
              <a:t>Facilitators</a:t>
            </a:r>
          </a:p>
          <a:p>
            <a:endParaRPr lang="en-US" sz="10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en-US" sz="2400">
                <a:solidFill>
                  <a:schemeClr val="bg1"/>
                </a:solidFill>
                <a:latin typeface="Comic Sans MS" pitchFamily="66" charset="0"/>
              </a:rPr>
              <a:t>Randy Phillis</a:t>
            </a:r>
          </a:p>
          <a:p>
            <a:r>
              <a:rPr lang="en-US" sz="2400">
                <a:solidFill>
                  <a:schemeClr val="bg1"/>
                </a:solidFill>
                <a:latin typeface="Comic Sans MS" pitchFamily="66" charset="0"/>
              </a:rPr>
              <a:t>Melissa Zwick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36" y="1036638"/>
            <a:ext cx="9067800" cy="45259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2800" b="1" dirty="0" smtClean="0">
                <a:solidFill>
                  <a:schemeClr val="bg1"/>
                </a:solidFill>
                <a:latin typeface="Comic Sans MS" pitchFamily="66" charset="0"/>
              </a:rPr>
              <a:t>What happens if </a:t>
            </a:r>
            <a:r>
              <a:rPr lang="en-US" sz="2800" b="1" dirty="0" err="1" smtClean="0">
                <a:solidFill>
                  <a:schemeClr val="bg1"/>
                </a:solidFill>
                <a:latin typeface="Comic Sans MS" pitchFamily="66" charset="0"/>
              </a:rPr>
              <a:t>cofilin</a:t>
            </a:r>
            <a:r>
              <a:rPr lang="en-US" sz="2800" b="1" dirty="0" smtClean="0">
                <a:solidFill>
                  <a:schemeClr val="bg1"/>
                </a:solidFill>
                <a:latin typeface="Comic Sans MS" pitchFamily="66" charset="0"/>
              </a:rPr>
              <a:t> cuts </a:t>
            </a:r>
            <a:r>
              <a:rPr lang="en-US" sz="2800" b="1" dirty="0" err="1" smtClean="0">
                <a:solidFill>
                  <a:schemeClr val="bg1"/>
                </a:solidFill>
                <a:latin typeface="Comic Sans MS" pitchFamily="66" charset="0"/>
              </a:rPr>
              <a:t>actin</a:t>
            </a:r>
            <a:r>
              <a:rPr lang="en-US" sz="2800" b="1" dirty="0" smtClean="0">
                <a:solidFill>
                  <a:schemeClr val="bg1"/>
                </a:solidFill>
                <a:latin typeface="Comic Sans MS" pitchFamily="66" charset="0"/>
              </a:rPr>
              <a:t> filaments at the “leading edge” of the cell?</a:t>
            </a:r>
          </a:p>
          <a:p>
            <a:pPr marL="0" indent="0" eaLnBrk="1" hangingPunct="1">
              <a:buFontTx/>
              <a:buNone/>
            </a:pPr>
            <a:endParaRPr lang="en-US" sz="2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1023938" lvl="1" indent="-471488" eaLnBrk="1" hangingPunct="1">
              <a:buFontTx/>
              <a:buAutoNum type="alphaUcPeriod"/>
            </a:pP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Cell stops migration</a:t>
            </a:r>
          </a:p>
          <a:p>
            <a:pPr marL="1023938" lvl="1" indent="-471488" eaLnBrk="1" hangingPunct="1">
              <a:buFontTx/>
              <a:buAutoNum type="alphaUcPeriod"/>
            </a:pP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Cell starts migration</a:t>
            </a:r>
          </a:p>
          <a:p>
            <a:pPr marL="1023938" lvl="1" indent="-471488" eaLnBrk="1" hangingPunct="1">
              <a:buFontTx/>
              <a:buAutoNum type="alphaUcPeriod"/>
            </a:pP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Cell re-attaches to the Extracellular Matrix (ECM)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14400"/>
            <a:ext cx="8839200" cy="4525963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Which of the following mimics the effect of </a:t>
            </a:r>
            <a:r>
              <a:rPr lang="en-US" b="1" dirty="0" err="1" smtClean="0">
                <a:solidFill>
                  <a:schemeClr val="bg1"/>
                </a:solidFill>
                <a:latin typeface="Comic Sans MS" pitchFamily="66" charset="0"/>
              </a:rPr>
              <a:t>cofilin</a:t>
            </a:r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 activity on cell-ECM adhesion:</a:t>
            </a:r>
          </a:p>
          <a:p>
            <a:pPr marL="609600" indent="-609600" eaLnBrk="1" hangingPunct="1">
              <a:buFontTx/>
              <a:buNone/>
            </a:pPr>
            <a:endParaRPr lang="en-US" sz="12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609600" indent="-609600" eaLnBrk="1" hangingPunct="1">
              <a:buFontTx/>
              <a:buNone/>
            </a:pPr>
            <a:endParaRPr lang="en-US" sz="12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609600" indent="-609600" eaLnBrk="1" hangingPunct="1">
              <a:buFontTx/>
              <a:buAutoNum type="alphaUcPeriod"/>
            </a:pP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Separation of </a:t>
            </a:r>
            <a:r>
              <a:rPr lang="en-US" dirty="0" err="1" smtClean="0">
                <a:solidFill>
                  <a:schemeClr val="bg1"/>
                </a:solidFill>
                <a:latin typeface="Comic Sans MS" pitchFamily="66" charset="0"/>
              </a:rPr>
              <a:t>Integrin</a:t>
            </a: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 from the ECM</a:t>
            </a:r>
          </a:p>
          <a:p>
            <a:pPr marL="609600" indent="-609600" eaLnBrk="1" hangingPunct="1">
              <a:buFontTx/>
              <a:buAutoNum type="alphaUcPeriod"/>
            </a:pP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Activation of LIM Kinase</a:t>
            </a:r>
          </a:p>
          <a:p>
            <a:pPr marL="609600" indent="-609600" eaLnBrk="1" hangingPunct="1">
              <a:buFontTx/>
              <a:buAutoNum type="alphaUcPeriod"/>
            </a:pP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Elimination of Myosin II : </a:t>
            </a:r>
            <a:r>
              <a:rPr lang="en-US" dirty="0" err="1" smtClean="0">
                <a:solidFill>
                  <a:schemeClr val="bg1"/>
                </a:solidFill>
                <a:latin typeface="Comic Sans MS" pitchFamily="66" charset="0"/>
              </a:rPr>
              <a:t>Actin</a:t>
            </a: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 interaction</a:t>
            </a:r>
          </a:p>
          <a:p>
            <a:pPr marL="609600" indent="-609600" eaLnBrk="1" hangingPunct="1">
              <a:buFontTx/>
              <a:buAutoNum type="alphaUcPeriod"/>
            </a:pP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A, B, C</a:t>
            </a:r>
          </a:p>
          <a:p>
            <a:pPr marL="609600" indent="-609600" eaLnBrk="1" hangingPunct="1">
              <a:buFontTx/>
              <a:buAutoNum type="alphaUcPeriod"/>
            </a:pP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A and 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143000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chemeClr val="bg1"/>
                </a:solidFill>
                <a:latin typeface="Comic Sans MS" pitchFamily="66" charset="0"/>
              </a:rPr>
              <a:t>Homework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76200" y="1036638"/>
            <a:ext cx="9067800" cy="4830762"/>
          </a:xfrm>
        </p:spPr>
        <p:txBody>
          <a:bodyPr/>
          <a:lstStyle/>
          <a:p>
            <a:pPr marL="0" indent="0" eaLnBrk="1" hangingPunct="1">
              <a:lnSpc>
                <a:spcPct val="105000"/>
              </a:lnSpc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Comic Sans MS" pitchFamily="66" charset="0"/>
              </a:rPr>
              <a:t>Cilengitide</a:t>
            </a: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 is a drug that is thought to act by interfering with the binding of specific </a:t>
            </a:r>
            <a:r>
              <a:rPr lang="en-US" sz="2800" dirty="0" err="1" smtClean="0">
                <a:solidFill>
                  <a:schemeClr val="bg1"/>
                </a:solidFill>
                <a:latin typeface="Comic Sans MS" pitchFamily="66" charset="0"/>
              </a:rPr>
              <a:t>integrin</a:t>
            </a: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 proteins to extracellular matrix proteins.</a:t>
            </a:r>
          </a:p>
          <a:p>
            <a:pPr marL="0" indent="0" eaLnBrk="1" hangingPunct="1">
              <a:lnSpc>
                <a:spcPct val="105000"/>
              </a:lnSpc>
            </a:pPr>
            <a:endParaRPr lang="en-US" sz="28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 eaLnBrk="1" hangingPunct="1">
              <a:lnSpc>
                <a:spcPct val="105000"/>
              </a:lnSpc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 It has been shown to be effective in treating breast cancer. </a:t>
            </a:r>
          </a:p>
          <a:p>
            <a:pPr marL="0" indent="0" eaLnBrk="1" hangingPunct="1">
              <a:lnSpc>
                <a:spcPct val="105000"/>
              </a:lnSpc>
            </a:pPr>
            <a:endParaRPr lang="en-US" sz="28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 eaLnBrk="1" hangingPunct="1">
              <a:lnSpc>
                <a:spcPct val="105000"/>
              </a:lnSpc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 Using the diagram for cell motility,  how do you think </a:t>
            </a:r>
            <a:r>
              <a:rPr lang="en-US" sz="2800" dirty="0" err="1" smtClean="0">
                <a:solidFill>
                  <a:schemeClr val="bg1"/>
                </a:solidFill>
                <a:latin typeface="Comic Sans MS" pitchFamily="66" charset="0"/>
              </a:rPr>
              <a:t>cilengitide</a:t>
            </a: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 may affect breast cancer cells?</a:t>
            </a:r>
            <a:endParaRPr lang="en-US" sz="20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0" y="-15240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chemeClr val="bg1"/>
                </a:solidFill>
                <a:latin typeface="Comic Sans MS" pitchFamily="66" charset="0"/>
              </a:rPr>
              <a:t>Group (or homework) question # 2</a:t>
            </a:r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52578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Based on the model, you decide to use (interference) RNAi to reduce the function of the following genes. Predict the effects of each RNAi treatment on the activity of </a:t>
            </a:r>
            <a:r>
              <a:rPr lang="en-US" sz="2800" dirty="0" err="1" smtClean="0">
                <a:solidFill>
                  <a:schemeClr val="bg1"/>
                </a:solidFill>
                <a:latin typeface="Comic Sans MS" pitchFamily="66" charset="0"/>
              </a:rPr>
              <a:t>cofilin</a:t>
            </a: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</a:p>
          <a:p>
            <a:pPr marL="0" indent="0" eaLnBrk="1" hangingPunct="1">
              <a:buFontTx/>
              <a:buNone/>
            </a:pPr>
            <a:endParaRPr lang="en-US" sz="12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 algn="ctr" eaLnBrk="1" hangingPunct="1">
              <a:buFontTx/>
              <a:buNone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Answer = “active” or “inactive”.</a:t>
            </a:r>
          </a:p>
          <a:p>
            <a:pPr marL="3709988" indent="-514350" eaLnBrk="1" hangingPunct="1">
              <a:buFontTx/>
              <a:buAutoNum type="alphaLcPeriod"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LIM kinase</a:t>
            </a:r>
          </a:p>
          <a:p>
            <a:pPr marL="3709988" indent="-514350" eaLnBrk="1" hangingPunct="1">
              <a:buFontTx/>
              <a:buAutoNum type="alphaLcPeriod"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Rho </a:t>
            </a:r>
            <a:r>
              <a:rPr lang="en-US" sz="2800" dirty="0" err="1" smtClean="0">
                <a:solidFill>
                  <a:schemeClr val="bg1"/>
                </a:solidFill>
                <a:latin typeface="Comic Sans MS" pitchFamily="66" charset="0"/>
              </a:rPr>
              <a:t>GTPase</a:t>
            </a:r>
            <a:endParaRPr lang="en-US" sz="28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3709988" indent="-514350" eaLnBrk="1" hangingPunct="1">
              <a:buFontTx/>
              <a:buAutoNum type="alphaLcPeriod"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Myosin II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bg1"/>
                </a:solidFill>
                <a:latin typeface="Comic Sans MS" pitchFamily="66" charset="0"/>
              </a:rPr>
              <a:t>Open ended discussion question</a:t>
            </a:r>
          </a:p>
        </p:txBody>
      </p:sp>
      <p:sp>
        <p:nvSpPr>
          <p:cNvPr id="27650" name="Content Placeholder 3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6388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2800" smtClean="0">
                <a:solidFill>
                  <a:schemeClr val="bg1"/>
                </a:solidFill>
                <a:latin typeface="Comic Sans MS" pitchFamily="66" charset="0"/>
              </a:rPr>
              <a:t>The actin filaments in the cytoskeleton are critical for cell motility in normal and cancer cells. Conversion of cofilin from inactive to active is regulated by phosphorylation:dephosphorylation. </a:t>
            </a:r>
          </a:p>
          <a:p>
            <a:pPr marL="0" indent="0" eaLnBrk="1" hangingPunct="1">
              <a:buFontTx/>
              <a:buNone/>
            </a:pPr>
            <a:endParaRPr lang="en-US" sz="120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 eaLnBrk="1" hangingPunct="1">
              <a:buFontTx/>
              <a:buNone/>
            </a:pPr>
            <a:r>
              <a:rPr lang="en-US" sz="2800" smtClean="0">
                <a:solidFill>
                  <a:schemeClr val="bg1"/>
                </a:solidFill>
                <a:latin typeface="Comic Sans MS" pitchFamily="66" charset="0"/>
              </a:rPr>
              <a:t>When cofilin is phosphorylated, it becomes inactivated. What is a likely outcome of the following on cell motility?</a:t>
            </a:r>
          </a:p>
          <a:p>
            <a:pPr marL="0" indent="0" eaLnBrk="1" hangingPunct="1">
              <a:buFontTx/>
              <a:buNone/>
            </a:pPr>
            <a:endParaRPr lang="en-US" sz="1200" smtClean="0">
              <a:solidFill>
                <a:schemeClr val="bg1"/>
              </a:solidFill>
              <a:latin typeface="Comic Sans MS" pitchFamily="66" charset="0"/>
            </a:endParaRPr>
          </a:p>
          <a:p>
            <a:pPr lvl="1" eaLnBrk="1" hangingPunct="1"/>
            <a:r>
              <a:rPr lang="en-US" smtClean="0">
                <a:solidFill>
                  <a:schemeClr val="bg1"/>
                </a:solidFill>
                <a:latin typeface="Comic Sans MS" pitchFamily="66" charset="0"/>
              </a:rPr>
              <a:t>Blocking cofilin Phosphorylation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  <a:latin typeface="Comic Sans MS" pitchFamily="66" charset="0"/>
              </a:rPr>
              <a:t>Enhancing cofilin Phosphorylation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  <a:latin typeface="Comic Sans MS" pitchFamily="66" charset="0"/>
              </a:rPr>
              <a:t>Blocking the activity of LIMKinase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450" y="225425"/>
            <a:ext cx="9067800" cy="6172200"/>
          </a:xfrm>
        </p:spPr>
        <p:txBody>
          <a:bodyPr/>
          <a:lstStyle/>
          <a:p>
            <a:pPr marL="60325" indent="-60325" eaLnBrk="1" hangingPunct="1">
              <a:buFontTx/>
              <a:buNone/>
            </a:pPr>
            <a:r>
              <a:rPr lang="en-US" sz="3600" b="1" smtClean="0">
                <a:solidFill>
                  <a:schemeClr val="bg1"/>
                </a:solidFill>
                <a:latin typeface="Comic Sans MS" pitchFamily="66" charset="0"/>
              </a:rPr>
              <a:t>When integrins bind to the ECM to the leading edge of a mobile cell, which of the following occur?</a:t>
            </a:r>
          </a:p>
          <a:p>
            <a:pPr marL="60325" indent="-60325"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solidFill>
                  <a:schemeClr val="bg1"/>
                </a:solidFill>
                <a:latin typeface="Comic Sans MS" pitchFamily="66" charset="0"/>
              </a:rPr>
              <a:t>A) true,  B) false</a:t>
            </a:r>
            <a:endParaRPr lang="en-US" b="1" smtClean="0">
              <a:solidFill>
                <a:schemeClr val="bg1"/>
              </a:solidFill>
              <a:latin typeface="Comic Sans MS" pitchFamily="66" charset="0"/>
            </a:endParaRPr>
          </a:p>
          <a:p>
            <a:pPr marL="60325" indent="-60325"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solidFill>
                  <a:schemeClr val="bg1"/>
                </a:solidFill>
                <a:latin typeface="Comic Sans MS" pitchFamily="66" charset="0"/>
              </a:rPr>
              <a:t>Cofilin is active</a:t>
            </a:r>
          </a:p>
          <a:p>
            <a:pPr marL="60325" indent="-60325" eaLnBrk="1" hangingPunct="1">
              <a:lnSpc>
                <a:spcPct val="90000"/>
              </a:lnSpc>
              <a:buFontTx/>
              <a:buNone/>
            </a:pPr>
            <a:endParaRPr lang="en-US" smtClean="0">
              <a:solidFill>
                <a:schemeClr val="bg1"/>
              </a:solidFill>
              <a:latin typeface="Comic Sans MS" pitchFamily="66" charset="0"/>
            </a:endParaRPr>
          </a:p>
          <a:p>
            <a:pPr marL="60325" indent="-60325"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solidFill>
                  <a:schemeClr val="bg1"/>
                </a:solidFill>
                <a:latin typeface="Comic Sans MS" pitchFamily="66" charset="0"/>
              </a:rPr>
              <a:t>Actin filaments are </a:t>
            </a:r>
            <a:r>
              <a:rPr lang="en-US" u="sng" smtClean="0">
                <a:solidFill>
                  <a:schemeClr val="bg1"/>
                </a:solidFill>
                <a:latin typeface="Comic Sans MS" pitchFamily="66" charset="0"/>
              </a:rPr>
              <a:t>not</a:t>
            </a:r>
            <a:r>
              <a:rPr lang="en-US" smtClean="0">
                <a:solidFill>
                  <a:schemeClr val="bg1"/>
                </a:solidFill>
                <a:latin typeface="Comic Sans MS" pitchFamily="66" charset="0"/>
              </a:rPr>
              <a:t> cleaved</a:t>
            </a:r>
          </a:p>
          <a:p>
            <a:pPr marL="60325" indent="-60325" eaLnBrk="1" hangingPunct="1">
              <a:lnSpc>
                <a:spcPct val="90000"/>
              </a:lnSpc>
              <a:buFontTx/>
              <a:buNone/>
            </a:pPr>
            <a:endParaRPr lang="en-US" smtClean="0">
              <a:solidFill>
                <a:schemeClr val="bg1"/>
              </a:solidFill>
              <a:latin typeface="Comic Sans MS" pitchFamily="66" charset="0"/>
            </a:endParaRPr>
          </a:p>
          <a:p>
            <a:pPr marL="60325" indent="-60325"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solidFill>
                  <a:schemeClr val="bg1"/>
                </a:solidFill>
                <a:latin typeface="Comic Sans MS" pitchFamily="66" charset="0"/>
              </a:rPr>
              <a:t>LIM kinase is inhibiting cofilin activity</a:t>
            </a:r>
          </a:p>
          <a:p>
            <a:pPr marL="60325" indent="-60325" eaLnBrk="1" hangingPunct="1">
              <a:lnSpc>
                <a:spcPct val="90000"/>
              </a:lnSpc>
              <a:buFontTx/>
              <a:buNone/>
            </a:pPr>
            <a:endParaRPr lang="en-US" smtClean="0">
              <a:solidFill>
                <a:schemeClr val="bg1"/>
              </a:solidFill>
              <a:latin typeface="Comic Sans MS" pitchFamily="66" charset="0"/>
            </a:endParaRPr>
          </a:p>
          <a:p>
            <a:pPr marL="60325" indent="-60325"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solidFill>
                  <a:schemeClr val="bg1"/>
                </a:solidFill>
                <a:latin typeface="Comic Sans MS" pitchFamily="66" charset="0"/>
              </a:rPr>
              <a:t>Cells are able to migrate</a:t>
            </a:r>
          </a:p>
          <a:p>
            <a:pPr marL="60325" indent="-60325" eaLnBrk="1" hangingPunct="1">
              <a:lnSpc>
                <a:spcPct val="90000"/>
              </a:lnSpc>
            </a:pPr>
            <a:endParaRPr lang="en-US" smtClean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Vicente-Manzanares_et_al_2009_Fig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3300" y="952500"/>
            <a:ext cx="4572000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8" descr="Vicente-Manzanares_et_al_2009_Fig4_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638175"/>
            <a:ext cx="4572000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16"/>
          <p:cNvSpPr>
            <a:spLocks noChangeArrowheads="1"/>
          </p:cNvSpPr>
          <p:nvPr/>
        </p:nvSpPr>
        <p:spPr bwMode="auto">
          <a:xfrm>
            <a:off x="5130800" y="5029200"/>
            <a:ext cx="76200" cy="304800"/>
          </a:xfrm>
          <a:prstGeom prst="rect">
            <a:avLst/>
          </a:prstGeom>
          <a:solidFill>
            <a:srgbClr val="9933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699" name="Text Box 9"/>
          <p:cNvSpPr txBox="1">
            <a:spLocks noChangeArrowheads="1"/>
          </p:cNvSpPr>
          <p:nvPr/>
        </p:nvSpPr>
        <p:spPr bwMode="auto">
          <a:xfrm>
            <a:off x="4267200" y="4662488"/>
            <a:ext cx="895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Cofilin</a:t>
            </a: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4394200" y="3581400"/>
            <a:ext cx="1905000" cy="2209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2286000" y="2590800"/>
            <a:ext cx="4419600" cy="4095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 animBg="1"/>
      <p:bldP spid="410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 txBox="1">
            <a:spLocks noChangeArrowheads="1"/>
          </p:cNvSpPr>
          <p:nvPr/>
        </p:nvSpPr>
        <p:spPr bwMode="auto">
          <a:xfrm>
            <a:off x="434975" y="79375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4400" b="1">
                <a:solidFill>
                  <a:schemeClr val="bg1"/>
                </a:solidFill>
                <a:latin typeface="Comic Sans MS" pitchFamily="66" charset="0"/>
              </a:rPr>
              <a:t>Background Information</a:t>
            </a:r>
          </a:p>
        </p:txBody>
      </p:sp>
      <p:sp>
        <p:nvSpPr>
          <p:cNvPr id="15363" name="Rectangle 3"/>
          <p:cNvSpPr txBox="1">
            <a:spLocks noChangeArrowheads="1"/>
          </p:cNvSpPr>
          <p:nvPr/>
        </p:nvSpPr>
        <p:spPr bwMode="auto">
          <a:xfrm>
            <a:off x="22225" y="1168400"/>
            <a:ext cx="906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>
                <a:solidFill>
                  <a:schemeClr val="bg1"/>
                </a:solidFill>
                <a:latin typeface="Comic Sans MS" pitchFamily="66" charset="0"/>
              </a:rPr>
              <a:t>Class Level</a:t>
            </a:r>
            <a:r>
              <a:rPr lang="en-US" sz="3200">
                <a:solidFill>
                  <a:schemeClr val="bg1"/>
                </a:solidFill>
                <a:latin typeface="Comic Sans MS" pitchFamily="66" charset="0"/>
              </a:rPr>
              <a:t>:  Intermediate Cell Biology</a:t>
            </a:r>
          </a:p>
          <a:p>
            <a:pPr marL="342900" indent="-342900">
              <a:spcBef>
                <a:spcPct val="20000"/>
              </a:spcBef>
            </a:pPr>
            <a:endParaRPr lang="en-US" sz="3200">
              <a:solidFill>
                <a:schemeClr val="bg1"/>
              </a:solidFill>
              <a:latin typeface="Comic Sans MS" pitchFamily="66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>
                <a:solidFill>
                  <a:schemeClr val="bg1"/>
                </a:solidFill>
                <a:latin typeface="Comic Sans MS" pitchFamily="66" charset="0"/>
              </a:rPr>
              <a:t>Student Homework Before Class:</a:t>
            </a:r>
          </a:p>
          <a:p>
            <a:pPr marL="342900" indent="-342900">
              <a:spcBef>
                <a:spcPct val="20000"/>
              </a:spcBef>
            </a:pPr>
            <a:endParaRPr lang="en-US" sz="1200">
              <a:solidFill>
                <a:schemeClr val="bg1"/>
              </a:solidFill>
              <a:latin typeface="Comic Sans MS" pitchFamily="66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200">
                <a:solidFill>
                  <a:schemeClr val="bg1"/>
                </a:solidFill>
                <a:latin typeface="Comic Sans MS" pitchFamily="66" charset="0"/>
              </a:rPr>
              <a:t>	- Complete a reading assignment </a:t>
            </a:r>
          </a:p>
          <a:p>
            <a:pPr marL="342900" indent="-342900">
              <a:spcBef>
                <a:spcPct val="20000"/>
              </a:spcBef>
            </a:pPr>
            <a:endParaRPr lang="en-US" sz="1200">
              <a:solidFill>
                <a:schemeClr val="bg1"/>
              </a:solidFill>
              <a:latin typeface="Comic Sans MS" pitchFamily="66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200">
                <a:solidFill>
                  <a:schemeClr val="bg1"/>
                </a:solidFill>
                <a:latin typeface="Comic Sans MS" pitchFamily="66" charset="0"/>
              </a:rPr>
              <a:t>	- Complete an on-line quiz </a:t>
            </a:r>
          </a:p>
          <a:p>
            <a:pPr marL="342900" indent="-342900">
              <a:spcBef>
                <a:spcPct val="20000"/>
              </a:spcBef>
            </a:pPr>
            <a:r>
              <a:rPr lang="en-US" sz="3200">
                <a:solidFill>
                  <a:schemeClr val="bg1"/>
                </a:solidFill>
                <a:latin typeface="Comic Sans MS" pitchFamily="66" charset="0"/>
              </a:rPr>
              <a:t>		(please see handout for quiz)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 txBox="1">
            <a:spLocks noChangeArrowheads="1"/>
          </p:cNvSpPr>
          <p:nvPr/>
        </p:nvSpPr>
        <p:spPr bwMode="auto">
          <a:xfrm>
            <a:off x="219075" y="169863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4400" b="1">
                <a:solidFill>
                  <a:schemeClr val="bg1"/>
                </a:solidFill>
                <a:latin typeface="Comic Sans MS" pitchFamily="66" charset="0"/>
              </a:rPr>
              <a:t>Learning Goal &amp; Outcome </a:t>
            </a:r>
          </a:p>
        </p:txBody>
      </p:sp>
      <p:sp>
        <p:nvSpPr>
          <p:cNvPr id="16387" name="Rectangle 3"/>
          <p:cNvSpPr txBox="1">
            <a:spLocks noChangeArrowheads="1"/>
          </p:cNvSpPr>
          <p:nvPr/>
        </p:nvSpPr>
        <p:spPr bwMode="auto">
          <a:xfrm>
            <a:off x="-12700" y="1219200"/>
            <a:ext cx="9144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43000" indent="-1143000">
              <a:spcBef>
                <a:spcPct val="20000"/>
              </a:spcBef>
            </a:pPr>
            <a:r>
              <a:rPr lang="en-US" sz="4000" b="1">
                <a:solidFill>
                  <a:schemeClr val="bg1"/>
                </a:solidFill>
                <a:latin typeface="Comic Sans MS" pitchFamily="66" charset="0"/>
              </a:rPr>
              <a:t>Goal</a:t>
            </a:r>
            <a:r>
              <a:rPr lang="en-US" sz="3200" b="1">
                <a:solidFill>
                  <a:schemeClr val="bg1"/>
                </a:solidFill>
                <a:latin typeface="Comic Sans MS" pitchFamily="66" charset="0"/>
              </a:rPr>
              <a:t>: </a:t>
            </a:r>
          </a:p>
          <a:p>
            <a:pPr marL="1143000" indent="-1143000">
              <a:spcBef>
                <a:spcPct val="20000"/>
              </a:spcBef>
            </a:pPr>
            <a:r>
              <a:rPr lang="en-US" sz="3000" b="1">
                <a:solidFill>
                  <a:schemeClr val="bg1"/>
                </a:solidFill>
                <a:latin typeface="Comic Sans MS" pitchFamily="66" charset="0"/>
              </a:rPr>
              <a:t>Understand the role of the cytoskeleton in cell migration &amp; adhesion</a:t>
            </a:r>
            <a:r>
              <a:rPr lang="en-US" sz="3000">
                <a:solidFill>
                  <a:schemeClr val="bg1"/>
                </a:solidFill>
                <a:latin typeface="Comic Sans MS" pitchFamily="66" charset="0"/>
              </a:rPr>
              <a:t>.</a:t>
            </a:r>
          </a:p>
          <a:p>
            <a:pPr marL="1143000" indent="-1143000">
              <a:spcBef>
                <a:spcPct val="20000"/>
              </a:spcBef>
            </a:pPr>
            <a:endParaRPr lang="en-US" sz="3200" b="1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85725" y="3263900"/>
            <a:ext cx="895667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4000" b="1">
                <a:solidFill>
                  <a:schemeClr val="bg1"/>
                </a:solidFill>
                <a:latin typeface="Comic Sans MS" pitchFamily="66" charset="0"/>
              </a:rPr>
              <a:t>Outcome</a:t>
            </a:r>
            <a:r>
              <a:rPr lang="en-US" sz="3000" b="1">
                <a:solidFill>
                  <a:schemeClr val="bg1"/>
                </a:solidFill>
                <a:latin typeface="Comic Sans MS" pitchFamily="66" charset="0"/>
              </a:rPr>
              <a:t>: </a:t>
            </a:r>
          </a:p>
          <a:p>
            <a:pPr>
              <a:spcBef>
                <a:spcPct val="20000"/>
              </a:spcBef>
            </a:pPr>
            <a:r>
              <a:rPr lang="en-US" sz="3000" b="1">
                <a:solidFill>
                  <a:schemeClr val="bg1"/>
                </a:solidFill>
                <a:latin typeface="Comic Sans MS" pitchFamily="66" charset="0"/>
              </a:rPr>
              <a:t>	Students will be able to predict the </a:t>
            </a:r>
          </a:p>
          <a:p>
            <a:pPr>
              <a:spcBef>
                <a:spcPct val="20000"/>
              </a:spcBef>
            </a:pPr>
            <a:r>
              <a:rPr lang="en-US" sz="3000" b="1">
                <a:solidFill>
                  <a:schemeClr val="bg1"/>
                </a:solidFill>
                <a:latin typeface="Comic Sans MS" pitchFamily="66" charset="0"/>
              </a:rPr>
              <a:t>	effects of cytoskeletal changes on cell</a:t>
            </a:r>
          </a:p>
          <a:p>
            <a:pPr>
              <a:spcBef>
                <a:spcPct val="20000"/>
              </a:spcBef>
            </a:pPr>
            <a:r>
              <a:rPr lang="en-US" sz="3000" b="1">
                <a:solidFill>
                  <a:schemeClr val="bg1"/>
                </a:solidFill>
                <a:latin typeface="Comic Sans MS" pitchFamily="66" charset="0"/>
              </a:rPr>
              <a:t>	migration &amp; adhesion.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ctin Filament Induced Movement II (Cell Adhesion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4840" y="108152"/>
            <a:ext cx="7680960" cy="617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Box 8"/>
          <p:cNvSpPr txBox="1">
            <a:spLocks noChangeArrowheads="1"/>
          </p:cNvSpPr>
          <p:nvPr/>
        </p:nvSpPr>
        <p:spPr bwMode="auto">
          <a:xfrm>
            <a:off x="4611688" y="381000"/>
            <a:ext cx="4520789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omic Sans MS" pitchFamily="66" charset="0"/>
              </a:rPr>
              <a:t>Why </a:t>
            </a:r>
            <a:r>
              <a:rPr lang="en-US" sz="3200" b="1" dirty="0" smtClean="0">
                <a:solidFill>
                  <a:schemeClr val="bg1"/>
                </a:solidFill>
                <a:latin typeface="Comic Sans MS" pitchFamily="66" charset="0"/>
              </a:rPr>
              <a:t>do cells move?</a:t>
            </a:r>
          </a:p>
          <a:p>
            <a:endParaRPr lang="en-US" sz="2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Font typeface="Arial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Comic Sans MS" pitchFamily="66" charset="0"/>
              </a:rPr>
              <a:t> Normal Tissue Development</a:t>
            </a:r>
          </a:p>
          <a:p>
            <a:endParaRPr lang="en-US" sz="1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Font typeface="Arial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Comic Sans MS" pitchFamily="66" charset="0"/>
              </a:rPr>
              <a:t> Wound Healing</a:t>
            </a:r>
          </a:p>
          <a:p>
            <a:endParaRPr lang="en-US" sz="1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Font typeface="Arial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Comic Sans MS" pitchFamily="66" charset="0"/>
              </a:rPr>
              <a:t> Normal Cell Function</a:t>
            </a:r>
            <a:endParaRPr lang="en-US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65100" y="3914775"/>
            <a:ext cx="888897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Comic Sans MS" pitchFamily="66" charset="0"/>
              </a:rPr>
              <a:t>Are there situations when cells move when </a:t>
            </a:r>
          </a:p>
          <a:p>
            <a:r>
              <a:rPr lang="en-US" sz="3200" b="1" dirty="0" smtClean="0">
                <a:solidFill>
                  <a:schemeClr val="bg1"/>
                </a:solidFill>
                <a:latin typeface="Comic Sans MS" pitchFamily="66" charset="0"/>
              </a:rPr>
              <a:t>they should not?</a:t>
            </a:r>
            <a:endParaRPr lang="en-US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364495" y="5181600"/>
            <a:ext cx="287450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Comic Sans MS" pitchFamily="66" charset="0"/>
              </a:rPr>
              <a:t>Metastasis</a:t>
            </a:r>
            <a:endParaRPr lang="en-US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2" name="Actin Filament Induced Movement II (Cell Adhesion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42672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235_Sailboat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59100" y="76200"/>
            <a:ext cx="3205163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10" descr="how-to-draw-a-chain-step-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042"/>
          <a:stretch>
            <a:fillRect/>
          </a:stretch>
        </p:blipFill>
        <p:spPr bwMode="auto">
          <a:xfrm>
            <a:off x="1485900" y="2324100"/>
            <a:ext cx="17510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8" descr="cartoon_ship_anchor_acrylic_cut_outs-rde4159180c34457c822df098b63df430_x7saw_8byvr_21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028569">
            <a:off x="574675" y="2998788"/>
            <a:ext cx="12827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AutoShape 13"/>
          <p:cNvSpPr>
            <a:spLocks noChangeAspect="1" noChangeArrowheads="1"/>
          </p:cNvSpPr>
          <p:nvPr/>
        </p:nvSpPr>
        <p:spPr bwMode="auto">
          <a:xfrm rot="10800000">
            <a:off x="3703638" y="3352800"/>
            <a:ext cx="2468562" cy="428625"/>
          </a:xfrm>
          <a:prstGeom prst="leftArrow">
            <a:avLst>
              <a:gd name="adj1" fmla="val 50000"/>
              <a:gd name="adj2" fmla="val 143981"/>
            </a:avLst>
          </a:prstGeom>
          <a:solidFill>
            <a:srgbClr val="00FF00"/>
          </a:solidFill>
          <a:ln w="28575">
            <a:solidFill>
              <a:srgbClr val="339966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en-US"/>
          </a:p>
        </p:txBody>
      </p:sp>
      <p:sp>
        <p:nvSpPr>
          <p:cNvPr id="19462" name="Text Box 14"/>
          <p:cNvSpPr txBox="1">
            <a:spLocks noChangeArrowheads="1"/>
          </p:cNvSpPr>
          <p:nvPr/>
        </p:nvSpPr>
        <p:spPr bwMode="auto">
          <a:xfrm>
            <a:off x="609600" y="2438400"/>
            <a:ext cx="5905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/>
              <a:t>A</a:t>
            </a:r>
          </a:p>
        </p:txBody>
      </p:sp>
      <p:sp>
        <p:nvSpPr>
          <p:cNvPr id="19463" name="Text Box 15"/>
          <p:cNvSpPr txBox="1">
            <a:spLocks noChangeArrowheads="1"/>
          </p:cNvSpPr>
          <p:nvPr/>
        </p:nvSpPr>
        <p:spPr bwMode="auto">
          <a:xfrm>
            <a:off x="7753350" y="2400300"/>
            <a:ext cx="5905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/>
              <a:t>B</a:t>
            </a:r>
          </a:p>
        </p:txBody>
      </p:sp>
      <p:pic>
        <p:nvPicPr>
          <p:cNvPr id="19464" name="Picture 10" descr="how-to-draw-a-chain-step-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042"/>
          <a:stretch>
            <a:fillRect/>
          </a:stretch>
        </p:blipFill>
        <p:spPr bwMode="auto">
          <a:xfrm rot="3602548">
            <a:off x="5912643" y="2253457"/>
            <a:ext cx="17510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8" descr="cartoon_ship_anchor_acrylic_cut_outs-rde4159180c34457c822df098b63df430_x7saw_8byvr_21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909326">
            <a:off x="7429500" y="2971800"/>
            <a:ext cx="12827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6" name="Rectangle 3"/>
          <p:cNvSpPr>
            <a:spLocks noChangeArrowheads="1"/>
          </p:cNvSpPr>
          <p:nvPr/>
        </p:nvSpPr>
        <p:spPr bwMode="auto">
          <a:xfrm>
            <a:off x="25400" y="4495800"/>
            <a:ext cx="9067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en-US" sz="3200" b="1" dirty="0">
                <a:latin typeface="Comic Sans MS" pitchFamily="66" charset="0"/>
              </a:rPr>
              <a:t>To move the boat to the RIGHT</a:t>
            </a:r>
          </a:p>
          <a:p>
            <a:pPr marL="609600" indent="-609600">
              <a:spcBef>
                <a:spcPct val="20000"/>
              </a:spcBef>
            </a:pPr>
            <a:endParaRPr lang="en-US" sz="1200" b="1" dirty="0">
              <a:latin typeface="Comic Sans MS" pitchFamily="66" charset="0"/>
            </a:endParaRPr>
          </a:p>
          <a:p>
            <a:pPr marL="1085850" lvl="1" indent="-533400">
              <a:spcBef>
                <a:spcPct val="20000"/>
              </a:spcBef>
              <a:buFontTx/>
              <a:buAutoNum type="alphaUcPeriod"/>
            </a:pPr>
            <a:r>
              <a:rPr lang="en-US" sz="2800" dirty="0">
                <a:latin typeface="Comic Sans MS" pitchFamily="66" charset="0"/>
              </a:rPr>
              <a:t>Remove anchor </a:t>
            </a:r>
            <a:r>
              <a:rPr lang="en-US" sz="2800" dirty="0" smtClean="0">
                <a:latin typeface="Comic Sans MS" pitchFamily="66" charset="0"/>
              </a:rPr>
              <a:t>A</a:t>
            </a:r>
          </a:p>
          <a:p>
            <a:pPr marL="1085850" lvl="1" indent="-533400">
              <a:spcBef>
                <a:spcPct val="20000"/>
              </a:spcBef>
              <a:buFontTx/>
              <a:buAutoNum type="alphaUcPeriod"/>
            </a:pPr>
            <a:r>
              <a:rPr lang="en-US" sz="2800" dirty="0" smtClean="0">
                <a:latin typeface="Comic Sans MS" pitchFamily="66" charset="0"/>
              </a:rPr>
              <a:t>Remove </a:t>
            </a:r>
            <a:r>
              <a:rPr lang="en-US" sz="2800" dirty="0">
                <a:latin typeface="Comic Sans MS" pitchFamily="66" charset="0"/>
              </a:rPr>
              <a:t>anchor B</a:t>
            </a:r>
          </a:p>
        </p:txBody>
      </p:sp>
      <p:sp>
        <p:nvSpPr>
          <p:cNvPr id="2" name="Rectangle 1"/>
          <p:cNvSpPr/>
          <p:nvPr/>
        </p:nvSpPr>
        <p:spPr>
          <a:xfrm rot="21258993">
            <a:off x="2895600" y="191728"/>
            <a:ext cx="3268663" cy="190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  <p:bldP spid="194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6"/>
          <p:cNvGrpSpPr/>
          <p:nvPr/>
        </p:nvGrpSpPr>
        <p:grpSpPr>
          <a:xfrm>
            <a:off x="23938" y="967441"/>
            <a:ext cx="7229062" cy="968390"/>
            <a:chOff x="23938" y="967441"/>
            <a:chExt cx="7229062" cy="968390"/>
          </a:xfrm>
        </p:grpSpPr>
        <p:cxnSp>
          <p:nvCxnSpPr>
            <p:cNvPr id="13" name="Curved Connector 12"/>
            <p:cNvCxnSpPr/>
            <p:nvPr/>
          </p:nvCxnSpPr>
          <p:spPr>
            <a:xfrm>
              <a:off x="1980920" y="1146736"/>
              <a:ext cx="5127654" cy="701319"/>
            </a:xfrm>
            <a:prstGeom prst="curvedConnector3">
              <a:avLst>
                <a:gd name="adj1" fmla="val 3854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urved Connector 14"/>
            <p:cNvCxnSpPr/>
            <p:nvPr/>
          </p:nvCxnSpPr>
          <p:spPr>
            <a:xfrm flipH="1">
              <a:off x="1820546" y="967441"/>
              <a:ext cx="5127654" cy="701319"/>
            </a:xfrm>
            <a:prstGeom prst="curvedConnector3">
              <a:avLst>
                <a:gd name="adj1" fmla="val 3854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urved Connector 15"/>
            <p:cNvCxnSpPr/>
            <p:nvPr/>
          </p:nvCxnSpPr>
          <p:spPr>
            <a:xfrm flipH="1">
              <a:off x="1972946" y="1119841"/>
              <a:ext cx="5127654" cy="701319"/>
            </a:xfrm>
            <a:prstGeom prst="curvedConnector3">
              <a:avLst>
                <a:gd name="adj1" fmla="val 3854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urved Connector 16"/>
            <p:cNvCxnSpPr/>
            <p:nvPr/>
          </p:nvCxnSpPr>
          <p:spPr>
            <a:xfrm>
              <a:off x="2125346" y="1054270"/>
              <a:ext cx="5127654" cy="701319"/>
            </a:xfrm>
            <a:prstGeom prst="curvedConnector3">
              <a:avLst>
                <a:gd name="adj1" fmla="val 3854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23938" y="1289500"/>
              <a:ext cx="2852426" cy="646331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extracellular matrix (ECM)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proteins</a:t>
              </a:r>
              <a:endParaRPr 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19" name="Oval 18"/>
          <p:cNvSpPr/>
          <p:nvPr/>
        </p:nvSpPr>
        <p:spPr>
          <a:xfrm>
            <a:off x="3384431" y="3051686"/>
            <a:ext cx="1601050" cy="767660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adaptor complex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134"/>
          <p:cNvGrpSpPr/>
          <p:nvPr/>
        </p:nvGrpSpPr>
        <p:grpSpPr>
          <a:xfrm>
            <a:off x="173228" y="5159819"/>
            <a:ext cx="3580100" cy="1682777"/>
            <a:chOff x="173228" y="5159819"/>
            <a:chExt cx="3580100" cy="1682777"/>
          </a:xfrm>
        </p:grpSpPr>
        <p:grpSp>
          <p:nvGrpSpPr>
            <p:cNvPr id="9" name="Group 140"/>
            <p:cNvGrpSpPr/>
            <p:nvPr/>
          </p:nvGrpSpPr>
          <p:grpSpPr>
            <a:xfrm>
              <a:off x="2181429" y="5816500"/>
              <a:ext cx="1571899" cy="1026096"/>
              <a:chOff x="2171951" y="5712253"/>
              <a:chExt cx="1571899" cy="1026096"/>
            </a:xfrm>
          </p:grpSpPr>
          <p:cxnSp>
            <p:nvCxnSpPr>
              <p:cNvPr id="63" name="Straight Connector 62"/>
              <p:cNvCxnSpPr>
                <a:stCxn id="61" idx="2"/>
              </p:cNvCxnSpPr>
              <p:nvPr/>
            </p:nvCxnSpPr>
            <p:spPr>
              <a:xfrm rot="10800000" flipH="1" flipV="1">
                <a:off x="3335923" y="5896801"/>
                <a:ext cx="124331" cy="841548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" name="Group 100"/>
              <p:cNvGrpSpPr/>
              <p:nvPr/>
            </p:nvGrpSpPr>
            <p:grpSpPr>
              <a:xfrm>
                <a:off x="2171951" y="5712253"/>
                <a:ext cx="1571899" cy="577081"/>
                <a:chOff x="2171951" y="5712253"/>
                <a:chExt cx="1571899" cy="577081"/>
              </a:xfrm>
            </p:grpSpPr>
            <p:sp>
              <p:nvSpPr>
                <p:cNvPr id="61" name="Oval 60"/>
                <p:cNvSpPr/>
                <p:nvPr/>
              </p:nvSpPr>
              <p:spPr>
                <a:xfrm rot="20580025">
                  <a:off x="3326813" y="5712253"/>
                  <a:ext cx="417037" cy="24717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TextBox 63"/>
                <p:cNvSpPr txBox="1"/>
                <p:nvPr/>
              </p:nvSpPr>
              <p:spPr>
                <a:xfrm>
                  <a:off x="2171951" y="5920002"/>
                  <a:ext cx="1108221" cy="369332"/>
                </a:xfrm>
                <a:prstGeom prst="rect">
                  <a:avLst/>
                </a:prstGeom>
                <a:noFill/>
                <a:ln w="2857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>
                      <a:solidFill>
                        <a:srgbClr val="FFFFFF"/>
                      </a:solidFill>
                    </a:rPr>
                    <a:t>myosin II</a:t>
                  </a:r>
                  <a:endParaRPr lang="en-US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1" name="Group 101"/>
            <p:cNvGrpSpPr/>
            <p:nvPr/>
          </p:nvGrpSpPr>
          <p:grpSpPr>
            <a:xfrm>
              <a:off x="173228" y="5159819"/>
              <a:ext cx="1875543" cy="1586691"/>
              <a:chOff x="173228" y="5159819"/>
              <a:chExt cx="1875543" cy="1586691"/>
            </a:xfrm>
          </p:grpSpPr>
          <p:cxnSp>
            <p:nvCxnSpPr>
              <p:cNvPr id="66" name="Straight Arrow Connector 65"/>
              <p:cNvCxnSpPr/>
              <p:nvPr/>
            </p:nvCxnSpPr>
            <p:spPr>
              <a:xfrm rot="16200000" flipH="1">
                <a:off x="1179225" y="5876965"/>
                <a:ext cx="1586691" cy="152400"/>
              </a:xfrm>
              <a:prstGeom prst="straightConnector1">
                <a:avLst/>
              </a:prstGeom>
              <a:ln w="5715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stealth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TextBox 66"/>
              <p:cNvSpPr txBox="1"/>
              <p:nvPr/>
            </p:nvSpPr>
            <p:spPr>
              <a:xfrm>
                <a:off x="173228" y="5266636"/>
                <a:ext cx="1647318" cy="646331"/>
              </a:xfrm>
              <a:prstGeom prst="rect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FFFFFF"/>
                    </a:solidFill>
                  </a:rPr>
                  <a:t>direction of</a:t>
                </a:r>
              </a:p>
              <a:p>
                <a:pPr algn="ctr"/>
                <a:r>
                  <a:rPr lang="en-US" dirty="0" smtClean="0">
                    <a:solidFill>
                      <a:srgbClr val="FFFFFF"/>
                    </a:solidFill>
                  </a:rPr>
                  <a:t>myosin pulling</a:t>
                </a:r>
                <a:endParaRPr lang="en-US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0" name="TextBox 59"/>
          <p:cNvSpPr txBox="1"/>
          <p:nvPr/>
        </p:nvSpPr>
        <p:spPr>
          <a:xfrm>
            <a:off x="2524210" y="4361857"/>
            <a:ext cx="992918" cy="646331"/>
          </a:xfrm>
          <a:prstGeom prst="rect">
            <a:avLst/>
          </a:prstGeom>
          <a:noFill/>
          <a:ln w="28575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actin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filament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2" name="Group 122"/>
          <p:cNvGrpSpPr/>
          <p:nvPr/>
        </p:nvGrpSpPr>
        <p:grpSpPr>
          <a:xfrm>
            <a:off x="3506898" y="3686668"/>
            <a:ext cx="399583" cy="1796583"/>
            <a:chOff x="3506898" y="3686668"/>
            <a:chExt cx="399583" cy="1796583"/>
          </a:xfrm>
          <a:solidFill>
            <a:srgbClr val="008000"/>
          </a:solidFill>
        </p:grpSpPr>
        <p:sp>
          <p:nvSpPr>
            <p:cNvPr id="20" name="Oval 19"/>
            <p:cNvSpPr/>
            <p:nvPr/>
          </p:nvSpPr>
          <p:spPr>
            <a:xfrm>
              <a:off x="3506898" y="3686668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3602430" y="3715867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3507650" y="3820114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3603182" y="3849313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3517128" y="3933838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3612660" y="3963037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3526606" y="4038085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3622138" y="4067284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3545562" y="4170763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641094" y="4199962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3572494" y="4267087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3668026" y="4296286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3573246" y="4400533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3668778" y="4429732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3582724" y="4514257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3678256" y="4543456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3592202" y="4618504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3687734" y="4647703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3611158" y="4751182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3706690" y="4780381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3639591" y="4847506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3735123" y="4876705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3640343" y="4980952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3735875" y="5010151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3649821" y="5094676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3745353" y="5123875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3659299" y="5198923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3754831" y="5228122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3678255" y="5331601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21"/>
          <p:cNvGrpSpPr/>
          <p:nvPr/>
        </p:nvGrpSpPr>
        <p:grpSpPr>
          <a:xfrm>
            <a:off x="3705187" y="5360800"/>
            <a:ext cx="371148" cy="1426998"/>
            <a:chOff x="3705187" y="5360800"/>
            <a:chExt cx="371148" cy="1426998"/>
          </a:xfrm>
          <a:solidFill>
            <a:srgbClr val="008000"/>
          </a:solidFill>
        </p:grpSpPr>
        <p:sp>
          <p:nvSpPr>
            <p:cNvPr id="49" name="Oval 48"/>
            <p:cNvSpPr/>
            <p:nvPr/>
          </p:nvSpPr>
          <p:spPr>
            <a:xfrm>
              <a:off x="3773787" y="5360800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3705187" y="5427925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3800719" y="5457124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3705939" y="5561371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3801471" y="5590570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3715417" y="5675095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3810949" y="5704294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3724895" y="5779342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3820427" y="5808541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3743851" y="5912020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3839383" y="5941219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3763557" y="6026530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>
              <a:off x="3859089" y="6055729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3773035" y="6130777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/>
            <p:cNvSpPr/>
            <p:nvPr/>
          </p:nvSpPr>
          <p:spPr>
            <a:xfrm>
              <a:off x="3868567" y="6159976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/>
            <p:cNvSpPr/>
            <p:nvPr/>
          </p:nvSpPr>
          <p:spPr>
            <a:xfrm>
              <a:off x="3791991" y="6263455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>
              <a:off x="3887523" y="6292654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>
              <a:off x="3818923" y="6359779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3914455" y="6388978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/>
            <p:cNvSpPr/>
            <p:nvPr/>
          </p:nvSpPr>
          <p:spPr>
            <a:xfrm>
              <a:off x="3819675" y="6493225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/>
            <p:cNvSpPr/>
            <p:nvPr/>
          </p:nvSpPr>
          <p:spPr>
            <a:xfrm>
              <a:off x="3915207" y="6522424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/>
            <p:cNvSpPr/>
            <p:nvPr/>
          </p:nvSpPr>
          <p:spPr>
            <a:xfrm>
              <a:off x="3829153" y="6606949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/>
            <p:cNvSpPr/>
            <p:nvPr/>
          </p:nvSpPr>
          <p:spPr>
            <a:xfrm>
              <a:off x="3924685" y="6636148"/>
              <a:ext cx="151650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141"/>
          <p:cNvGrpSpPr/>
          <p:nvPr/>
        </p:nvGrpSpPr>
        <p:grpSpPr>
          <a:xfrm>
            <a:off x="4909282" y="3686668"/>
            <a:ext cx="1223051" cy="1160410"/>
            <a:chOff x="4909282" y="3686668"/>
            <a:chExt cx="1223051" cy="1160410"/>
          </a:xfrm>
        </p:grpSpPr>
        <p:cxnSp>
          <p:nvCxnSpPr>
            <p:cNvPr id="72" name="Straight Arrow Connector 71"/>
            <p:cNvCxnSpPr/>
            <p:nvPr/>
          </p:nvCxnSpPr>
          <p:spPr>
            <a:xfrm rot="16200000" flipH="1">
              <a:off x="4790255" y="3805695"/>
              <a:ext cx="513294" cy="275240"/>
            </a:xfrm>
            <a:prstGeom prst="straightConnector1">
              <a:avLst/>
            </a:prstGeom>
            <a:ln w="571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Rounded Rectangle 91"/>
            <p:cNvSpPr/>
            <p:nvPr/>
          </p:nvSpPr>
          <p:spPr>
            <a:xfrm>
              <a:off x="4909282" y="4239424"/>
              <a:ext cx="1223051" cy="607654"/>
            </a:xfrm>
            <a:prstGeom prst="roundRect">
              <a:avLst/>
            </a:prstGeom>
            <a:solidFill>
              <a:srgbClr val="FF66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90"/>
                  </a:solidFill>
                </a:rPr>
                <a:t>Rho </a:t>
              </a:r>
              <a:r>
                <a:rPr lang="en-US" dirty="0" err="1" smtClean="0">
                  <a:solidFill>
                    <a:srgbClr val="000090"/>
                  </a:solidFill>
                </a:rPr>
                <a:t>GTPases</a:t>
              </a:r>
              <a:endParaRPr lang="en-US" dirty="0">
                <a:solidFill>
                  <a:srgbClr val="000090"/>
                </a:solidFill>
              </a:endParaRPr>
            </a:p>
          </p:txBody>
        </p:sp>
      </p:grpSp>
      <p:grpSp>
        <p:nvGrpSpPr>
          <p:cNvPr id="65" name="Group 104"/>
          <p:cNvGrpSpPr/>
          <p:nvPr/>
        </p:nvGrpSpPr>
        <p:grpSpPr>
          <a:xfrm>
            <a:off x="161323" y="796675"/>
            <a:ext cx="8992555" cy="2920296"/>
            <a:chOff x="161323" y="796675"/>
            <a:chExt cx="8992555" cy="2920296"/>
          </a:xfrm>
        </p:grpSpPr>
        <p:sp>
          <p:nvSpPr>
            <p:cNvPr id="4" name="Rectangle 3"/>
            <p:cNvSpPr>
              <a:spLocks/>
            </p:cNvSpPr>
            <p:nvPr/>
          </p:nvSpPr>
          <p:spPr>
            <a:xfrm>
              <a:off x="161323" y="2286000"/>
              <a:ext cx="7315200" cy="84988"/>
            </a:xfrm>
            <a:prstGeom prst="rect">
              <a:avLst/>
            </a:prstGeom>
            <a:solidFill>
              <a:schemeClr val="accent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>
              <a:spLocks/>
            </p:cNvSpPr>
            <p:nvPr/>
          </p:nvSpPr>
          <p:spPr>
            <a:xfrm>
              <a:off x="161323" y="2438400"/>
              <a:ext cx="7315200" cy="84988"/>
            </a:xfrm>
            <a:prstGeom prst="rect">
              <a:avLst/>
            </a:prstGeom>
            <a:solidFill>
              <a:schemeClr val="accent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795326" y="2067849"/>
              <a:ext cx="12879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accent3"/>
                  </a:solidFill>
                </a:rPr>
                <a:t>cell</a:t>
              </a:r>
            </a:p>
            <a:p>
              <a:pPr algn="ctr"/>
              <a:r>
                <a:rPr lang="en-US" dirty="0" smtClean="0">
                  <a:solidFill>
                    <a:schemeClr val="accent3"/>
                  </a:solidFill>
                </a:rPr>
                <a:t>membrane</a:t>
              </a:r>
              <a:endParaRPr 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7827448" y="3070640"/>
              <a:ext cx="12237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cytoplasm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(inside)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7724768" y="796675"/>
              <a:ext cx="142911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extracellular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space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(outside)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2074492" y="12656"/>
            <a:ext cx="496607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Focal Adhesions:</a:t>
            </a:r>
          </a:p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cellular anchors to the extracellular space</a:t>
            </a:r>
            <a:endParaRPr lang="en-US" sz="2000" i="1" dirty="0">
              <a:solidFill>
                <a:schemeClr val="bg1"/>
              </a:solidFill>
            </a:endParaRPr>
          </a:p>
        </p:txBody>
      </p:sp>
      <p:grpSp>
        <p:nvGrpSpPr>
          <p:cNvPr id="68" name="Group 147"/>
          <p:cNvGrpSpPr/>
          <p:nvPr/>
        </p:nvGrpSpPr>
        <p:grpSpPr>
          <a:xfrm>
            <a:off x="4085062" y="1658525"/>
            <a:ext cx="247181" cy="1412115"/>
            <a:chOff x="4085062" y="1658525"/>
            <a:chExt cx="247181" cy="1412115"/>
          </a:xfrm>
        </p:grpSpPr>
        <p:sp>
          <p:nvSpPr>
            <p:cNvPr id="6" name="Rectangle 5"/>
            <p:cNvSpPr/>
            <p:nvPr/>
          </p:nvSpPr>
          <p:spPr>
            <a:xfrm>
              <a:off x="4085062" y="1658525"/>
              <a:ext cx="94781" cy="1412115"/>
            </a:xfrm>
            <a:prstGeom prst="rect">
              <a:avLst/>
            </a:prstGeom>
            <a:solidFill>
              <a:srgbClr val="3366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237462" y="1658525"/>
              <a:ext cx="94781" cy="1412115"/>
            </a:xfrm>
            <a:prstGeom prst="rect">
              <a:avLst/>
            </a:prstGeom>
            <a:solidFill>
              <a:srgbClr val="3366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369407" y="1838595"/>
            <a:ext cx="1057163" cy="369332"/>
          </a:xfrm>
          <a:prstGeom prst="rect">
            <a:avLst/>
          </a:prstGeom>
          <a:noFill/>
          <a:ln w="19050" cap="flat" cmpd="sng" algn="ctr">
            <a:solidFill>
              <a:srgbClr val="5D9B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5D9BFF"/>
                </a:solidFill>
              </a:rPr>
              <a:t>integrins</a:t>
            </a:r>
            <a:endParaRPr lang="en-US" dirty="0">
              <a:solidFill>
                <a:srgbClr val="5D9BFF"/>
              </a:solidFill>
            </a:endParaRPr>
          </a:p>
        </p:txBody>
      </p:sp>
      <p:grpSp>
        <p:nvGrpSpPr>
          <p:cNvPr id="70" name="Group 139"/>
          <p:cNvGrpSpPr/>
          <p:nvPr/>
        </p:nvGrpSpPr>
        <p:grpSpPr>
          <a:xfrm>
            <a:off x="2705101" y="5284217"/>
            <a:ext cx="2424515" cy="960634"/>
            <a:chOff x="2705101" y="5198924"/>
            <a:chExt cx="2424515" cy="960634"/>
          </a:xfrm>
        </p:grpSpPr>
        <p:cxnSp>
          <p:nvCxnSpPr>
            <p:cNvPr id="134" name="Curved Connector 133"/>
            <p:cNvCxnSpPr/>
            <p:nvPr/>
          </p:nvCxnSpPr>
          <p:spPr>
            <a:xfrm rot="10800000">
              <a:off x="2705101" y="5198924"/>
              <a:ext cx="2280381" cy="409851"/>
            </a:xfrm>
            <a:prstGeom prst="curvedConnector3">
              <a:avLst>
                <a:gd name="adj1" fmla="val 50000"/>
              </a:avLst>
            </a:prstGeom>
            <a:ln w="254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TextBox 135"/>
            <p:cNvSpPr txBox="1"/>
            <p:nvPr/>
          </p:nvSpPr>
          <p:spPr>
            <a:xfrm>
              <a:off x="4021282" y="5236228"/>
              <a:ext cx="110833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cuts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actin</a:t>
              </a:r>
            </a:p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filaments</a:t>
              </a:r>
              <a:endParaRPr 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71" name="Group 105"/>
          <p:cNvGrpSpPr/>
          <p:nvPr/>
        </p:nvGrpSpPr>
        <p:grpSpPr>
          <a:xfrm>
            <a:off x="6132332" y="4876705"/>
            <a:ext cx="1643365" cy="1083486"/>
            <a:chOff x="5763960" y="4876705"/>
            <a:chExt cx="1643365" cy="1083486"/>
          </a:xfrm>
        </p:grpSpPr>
        <p:cxnSp>
          <p:nvCxnSpPr>
            <p:cNvPr id="95" name="Straight Arrow Connector 94"/>
            <p:cNvCxnSpPr/>
            <p:nvPr/>
          </p:nvCxnSpPr>
          <p:spPr>
            <a:xfrm rot="16200000" flipH="1">
              <a:off x="5738662" y="4902003"/>
              <a:ext cx="435942" cy="385345"/>
            </a:xfrm>
            <a:prstGeom prst="straightConnector1">
              <a:avLst/>
            </a:prstGeom>
            <a:ln w="571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Rounded Rectangle 102"/>
            <p:cNvSpPr/>
            <p:nvPr/>
          </p:nvSpPr>
          <p:spPr>
            <a:xfrm>
              <a:off x="6184274" y="5352537"/>
              <a:ext cx="1223051" cy="607654"/>
            </a:xfrm>
            <a:prstGeom prst="roundRect">
              <a:avLst/>
            </a:prstGeom>
            <a:solidFill>
              <a:srgbClr val="FF66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90"/>
                  </a:solidFill>
                </a:rPr>
                <a:t>LIM kinase</a:t>
              </a:r>
              <a:endParaRPr lang="en-US" dirty="0">
                <a:solidFill>
                  <a:srgbClr val="000090"/>
                </a:solidFill>
              </a:endParaRPr>
            </a:p>
          </p:txBody>
        </p:sp>
      </p:grpSp>
      <p:grpSp>
        <p:nvGrpSpPr>
          <p:cNvPr id="73" name="Group 111"/>
          <p:cNvGrpSpPr/>
          <p:nvPr/>
        </p:nvGrpSpPr>
        <p:grpSpPr>
          <a:xfrm>
            <a:off x="5986965" y="5427902"/>
            <a:ext cx="484445" cy="484118"/>
            <a:chOff x="5699829" y="5427902"/>
            <a:chExt cx="484445" cy="484118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grpSpPr>
        <p:cxnSp>
          <p:nvCxnSpPr>
            <p:cNvPr id="110" name="Straight Connector 109"/>
            <p:cNvCxnSpPr/>
            <p:nvPr/>
          </p:nvCxnSpPr>
          <p:spPr>
            <a:xfrm rot="10800000" flipV="1">
              <a:off x="5700156" y="5669797"/>
              <a:ext cx="484118" cy="325"/>
            </a:xfrm>
            <a:prstGeom prst="line">
              <a:avLst/>
            </a:prstGeom>
            <a:ln w="571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 rot="16200000" flipV="1">
              <a:off x="5457933" y="5669798"/>
              <a:ext cx="484118" cy="325"/>
            </a:xfrm>
            <a:prstGeom prst="line">
              <a:avLst/>
            </a:prstGeom>
            <a:ln w="571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142"/>
          <p:cNvGrpSpPr/>
          <p:nvPr/>
        </p:nvGrpSpPr>
        <p:grpSpPr>
          <a:xfrm>
            <a:off x="4960078" y="5178780"/>
            <a:ext cx="916898" cy="1317944"/>
            <a:chOff x="4960078" y="5178780"/>
            <a:chExt cx="916898" cy="1317944"/>
          </a:xfrm>
        </p:grpSpPr>
        <p:grpSp>
          <p:nvGrpSpPr>
            <p:cNvPr id="75" name="Group 131"/>
            <p:cNvGrpSpPr/>
            <p:nvPr/>
          </p:nvGrpSpPr>
          <p:grpSpPr>
            <a:xfrm rot="19058490">
              <a:off x="4960078" y="5178780"/>
              <a:ext cx="916898" cy="921132"/>
              <a:chOff x="4909282" y="5356566"/>
              <a:chExt cx="916898" cy="921132"/>
            </a:xfrm>
          </p:grpSpPr>
          <p:sp>
            <p:nvSpPr>
              <p:cNvPr id="114" name="Pie 113"/>
              <p:cNvSpPr/>
              <p:nvPr/>
            </p:nvSpPr>
            <p:spPr>
              <a:xfrm flipH="1">
                <a:off x="4909282" y="5360800"/>
                <a:ext cx="916898" cy="916898"/>
              </a:xfrm>
              <a:prstGeom prst="pie">
                <a:avLst/>
              </a:prstGeom>
              <a:solidFill>
                <a:schemeClr val="bg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Isosceles Triangle 114"/>
              <p:cNvSpPr/>
              <p:nvPr/>
            </p:nvSpPr>
            <p:spPr>
              <a:xfrm>
                <a:off x="5426570" y="5427925"/>
                <a:ext cx="58165" cy="181599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Isosceles Triangle 115"/>
              <p:cNvSpPr/>
              <p:nvPr/>
            </p:nvSpPr>
            <p:spPr>
              <a:xfrm>
                <a:off x="4913515" y="5700177"/>
                <a:ext cx="58165" cy="108442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Isosceles Triangle 116"/>
              <p:cNvSpPr/>
              <p:nvPr/>
            </p:nvSpPr>
            <p:spPr>
              <a:xfrm>
                <a:off x="4974686" y="5700177"/>
                <a:ext cx="58165" cy="108442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Isosceles Triangle 117"/>
              <p:cNvSpPr/>
              <p:nvPr/>
            </p:nvSpPr>
            <p:spPr>
              <a:xfrm>
                <a:off x="5035857" y="5700177"/>
                <a:ext cx="58165" cy="108442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Isosceles Triangle 118"/>
              <p:cNvSpPr/>
              <p:nvPr/>
            </p:nvSpPr>
            <p:spPr>
              <a:xfrm>
                <a:off x="5097028" y="5700177"/>
                <a:ext cx="58165" cy="108442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Isosceles Triangle 119"/>
              <p:cNvSpPr/>
              <p:nvPr/>
            </p:nvSpPr>
            <p:spPr>
              <a:xfrm>
                <a:off x="5158199" y="5700177"/>
                <a:ext cx="58165" cy="108442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Isosceles Triangle 120"/>
              <p:cNvSpPr/>
              <p:nvPr/>
            </p:nvSpPr>
            <p:spPr>
              <a:xfrm>
                <a:off x="5219370" y="5700177"/>
                <a:ext cx="58165" cy="108442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Isosceles Triangle 123"/>
              <p:cNvSpPr/>
              <p:nvPr/>
            </p:nvSpPr>
            <p:spPr>
              <a:xfrm rot="16200000">
                <a:off x="5277276" y="5637281"/>
                <a:ext cx="58165" cy="108442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Isosceles Triangle 124"/>
              <p:cNvSpPr/>
              <p:nvPr/>
            </p:nvSpPr>
            <p:spPr>
              <a:xfrm rot="16200000">
                <a:off x="5277276" y="5576110"/>
                <a:ext cx="58165" cy="108442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Isosceles Triangle 125"/>
              <p:cNvSpPr/>
              <p:nvPr/>
            </p:nvSpPr>
            <p:spPr>
              <a:xfrm rot="16200000">
                <a:off x="5277276" y="5514939"/>
                <a:ext cx="58165" cy="108442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Isosceles Triangle 126"/>
              <p:cNvSpPr/>
              <p:nvPr/>
            </p:nvSpPr>
            <p:spPr>
              <a:xfrm rot="16200000">
                <a:off x="5277276" y="5453768"/>
                <a:ext cx="58165" cy="108442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Isosceles Triangle 127"/>
              <p:cNvSpPr/>
              <p:nvPr/>
            </p:nvSpPr>
            <p:spPr>
              <a:xfrm rot="16200000">
                <a:off x="5277276" y="5392597"/>
                <a:ext cx="58165" cy="108442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Isosceles Triangle 128"/>
              <p:cNvSpPr/>
              <p:nvPr/>
            </p:nvSpPr>
            <p:spPr>
              <a:xfrm rot="16200000">
                <a:off x="5277276" y="5331428"/>
                <a:ext cx="58165" cy="108442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8" name="TextBox 137"/>
            <p:cNvSpPr txBox="1"/>
            <p:nvPr/>
          </p:nvSpPr>
          <p:spPr>
            <a:xfrm>
              <a:off x="5027029" y="6127392"/>
              <a:ext cx="774822" cy="369332"/>
            </a:xfrm>
            <a:prstGeom prst="rect">
              <a:avLst/>
            </a:prstGeom>
            <a:noFill/>
            <a:ln w="2857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FFFF"/>
                  </a:solidFill>
                </a:rPr>
                <a:t>cofilin</a:t>
              </a:r>
              <a:endParaRPr lang="en-US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44" name="Picture 143" descr="actin_adhesions.png"/>
          <p:cNvPicPr>
            <a:picLocks noChangeAspect="1"/>
          </p:cNvPicPr>
          <p:nvPr/>
        </p:nvPicPr>
        <p:blipFill>
          <a:blip r:embed="rId2" cstate="print"/>
          <a:srcRect b="20272"/>
          <a:stretch>
            <a:fillRect/>
          </a:stretch>
        </p:blipFill>
        <p:spPr>
          <a:xfrm>
            <a:off x="28434" y="18954"/>
            <a:ext cx="1709928" cy="1096574"/>
          </a:xfrm>
          <a:prstGeom prst="rect">
            <a:avLst/>
          </a:prstGeom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45" name="Rectangle 144"/>
          <p:cNvSpPr/>
          <p:nvPr/>
        </p:nvSpPr>
        <p:spPr>
          <a:xfrm>
            <a:off x="1307978" y="758767"/>
            <a:ext cx="255909" cy="255909"/>
          </a:xfrm>
          <a:prstGeom prst="rect">
            <a:avLst/>
          </a:prstGeom>
          <a:noFill/>
          <a:ln w="19050" cap="flat" cmpd="sng" algn="ctr">
            <a:solidFill>
              <a:schemeClr val="bg1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TextBox 129"/>
          <p:cNvSpPr txBox="1"/>
          <p:nvPr/>
        </p:nvSpPr>
        <p:spPr>
          <a:xfrm>
            <a:off x="5986965" y="5382707"/>
            <a:ext cx="45837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X</a:t>
            </a:r>
            <a:endParaRPr lang="en-US" sz="3200" b="1" dirty="0">
              <a:solidFill>
                <a:srgbClr val="FF0000"/>
              </a:solidFill>
            </a:endParaRPr>
          </a:p>
        </p:txBody>
      </p:sp>
      <p:grpSp>
        <p:nvGrpSpPr>
          <p:cNvPr id="88" name="Group 146"/>
          <p:cNvGrpSpPr/>
          <p:nvPr/>
        </p:nvGrpSpPr>
        <p:grpSpPr>
          <a:xfrm>
            <a:off x="3796895" y="2006293"/>
            <a:ext cx="553923" cy="1045393"/>
            <a:chOff x="3796895" y="2006293"/>
            <a:chExt cx="553923" cy="1045393"/>
          </a:xfrm>
        </p:grpSpPr>
        <p:sp>
          <p:nvSpPr>
            <p:cNvPr id="131" name="Rectangle 130"/>
            <p:cNvSpPr/>
            <p:nvPr/>
          </p:nvSpPr>
          <p:spPr bwMode="auto">
            <a:xfrm>
              <a:off x="4084638" y="2151742"/>
              <a:ext cx="93348" cy="899944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lang="en-US">
                <a:solidFill>
                  <a:srgbClr val="FFFFFF"/>
                </a:solidFill>
                <a:latin typeface="Comic Sans MS" pitchFamily="66" charset="0"/>
              </a:endParaRPr>
            </a:p>
          </p:txBody>
        </p:sp>
        <p:sp>
          <p:nvSpPr>
            <p:cNvPr id="133" name="Rectangle 132"/>
            <p:cNvSpPr/>
            <p:nvPr/>
          </p:nvSpPr>
          <p:spPr bwMode="auto">
            <a:xfrm>
              <a:off x="4237038" y="2151742"/>
              <a:ext cx="93348" cy="899944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lang="en-US">
                <a:solidFill>
                  <a:srgbClr val="FFFFFF"/>
                </a:solidFill>
                <a:latin typeface="Comic Sans MS" pitchFamily="66" charset="0"/>
              </a:endParaRPr>
            </a:p>
          </p:txBody>
        </p:sp>
        <p:sp>
          <p:nvSpPr>
            <p:cNvPr id="139" name="Rectangle 138"/>
            <p:cNvSpPr/>
            <p:nvPr/>
          </p:nvSpPr>
          <p:spPr bwMode="auto">
            <a:xfrm rot="18717197">
              <a:off x="3953207" y="1859507"/>
              <a:ext cx="95250" cy="407874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lang="en-US">
                <a:solidFill>
                  <a:srgbClr val="FFFFFF"/>
                </a:solidFill>
                <a:latin typeface="Comic Sans MS" pitchFamily="66" charset="0"/>
              </a:endParaRPr>
            </a:p>
          </p:txBody>
        </p:sp>
        <p:sp>
          <p:nvSpPr>
            <p:cNvPr id="146" name="Rectangle 145"/>
            <p:cNvSpPr/>
            <p:nvPr/>
          </p:nvSpPr>
          <p:spPr bwMode="auto">
            <a:xfrm rot="18717197">
              <a:off x="4099256" y="1849981"/>
              <a:ext cx="95250" cy="407874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lang="en-US">
                <a:solidFill>
                  <a:srgbClr val="FFFFFF"/>
                </a:solidFill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361E-6 4.07219E-6 L -0.35758 -0.06363 " pathEditMode="relative" ptsTypes="AA">
                                      <p:cBhvr>
                                        <p:cTn id="51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8" grpId="0" animBg="1"/>
      <p:bldP spid="1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Rectangle 349"/>
          <p:cNvSpPr>
            <a:spLocks/>
          </p:cNvSpPr>
          <p:nvPr/>
        </p:nvSpPr>
        <p:spPr>
          <a:xfrm>
            <a:off x="4114800" y="2277212"/>
            <a:ext cx="3657600" cy="84988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1" name="Rectangle 350"/>
          <p:cNvSpPr>
            <a:spLocks/>
          </p:cNvSpPr>
          <p:nvPr/>
        </p:nvSpPr>
        <p:spPr>
          <a:xfrm>
            <a:off x="4114800" y="2429612"/>
            <a:ext cx="3657600" cy="84988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TextBox 103"/>
          <p:cNvSpPr txBox="1"/>
          <p:nvPr/>
        </p:nvSpPr>
        <p:spPr>
          <a:xfrm>
            <a:off x="2074492" y="12656"/>
            <a:ext cx="496607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Focal Adhesions:</a:t>
            </a:r>
          </a:p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cellular anchors to the extracellular space</a:t>
            </a:r>
            <a:endParaRPr lang="en-US" sz="2000" i="1" dirty="0">
              <a:solidFill>
                <a:schemeClr val="bg1"/>
              </a:solidFill>
            </a:endParaRPr>
          </a:p>
        </p:txBody>
      </p:sp>
      <p:pic>
        <p:nvPicPr>
          <p:cNvPr id="144" name="Picture 143" descr="actin_adhesions.png"/>
          <p:cNvPicPr>
            <a:picLocks noChangeAspect="1"/>
          </p:cNvPicPr>
          <p:nvPr/>
        </p:nvPicPr>
        <p:blipFill>
          <a:blip r:embed="rId2" cstate="print"/>
          <a:srcRect b="20272"/>
          <a:stretch>
            <a:fillRect/>
          </a:stretch>
        </p:blipFill>
        <p:spPr>
          <a:xfrm>
            <a:off x="28434" y="18954"/>
            <a:ext cx="1709928" cy="1096574"/>
          </a:xfrm>
          <a:prstGeom prst="rect">
            <a:avLst/>
          </a:prstGeom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" name="Rectangle 3"/>
          <p:cNvSpPr>
            <a:spLocks/>
          </p:cNvSpPr>
          <p:nvPr/>
        </p:nvSpPr>
        <p:spPr>
          <a:xfrm>
            <a:off x="161323" y="2277212"/>
            <a:ext cx="3657600" cy="84988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>
            <a:spLocks/>
          </p:cNvSpPr>
          <p:nvPr/>
        </p:nvSpPr>
        <p:spPr>
          <a:xfrm>
            <a:off x="161323" y="2429612"/>
            <a:ext cx="3657600" cy="84988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/>
          <p:cNvSpPr txBox="1"/>
          <p:nvPr/>
        </p:nvSpPr>
        <p:spPr>
          <a:xfrm>
            <a:off x="7795326" y="2067849"/>
            <a:ext cx="1287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3"/>
                </a:solidFill>
              </a:rPr>
              <a:t>cell</a:t>
            </a:r>
          </a:p>
          <a:p>
            <a:pPr algn="ctr"/>
            <a:r>
              <a:rPr lang="en-US" dirty="0" smtClean="0">
                <a:solidFill>
                  <a:schemeClr val="accent3"/>
                </a:solidFill>
              </a:rPr>
              <a:t>membrane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7827448" y="3070640"/>
            <a:ext cx="1223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cytoplasm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(inside)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789146" y="796675"/>
            <a:ext cx="13003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Outside of 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Cell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1354360" y="762000"/>
            <a:ext cx="169640" cy="169640"/>
          </a:xfrm>
          <a:prstGeom prst="rect">
            <a:avLst/>
          </a:prstGeom>
          <a:noFill/>
          <a:ln w="19050" cap="flat" cmpd="sng" algn="ctr">
            <a:solidFill>
              <a:schemeClr val="bg1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Curved Connector 12"/>
          <p:cNvCxnSpPr/>
          <p:nvPr/>
        </p:nvCxnSpPr>
        <p:spPr>
          <a:xfrm>
            <a:off x="4353788" y="1261853"/>
            <a:ext cx="3399073" cy="464898"/>
          </a:xfrm>
          <a:prstGeom prst="curvedConnector3">
            <a:avLst>
              <a:gd name="adj1" fmla="val 3854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flipH="1">
            <a:off x="4247478" y="1143000"/>
            <a:ext cx="3399073" cy="464898"/>
          </a:xfrm>
          <a:prstGeom prst="curvedConnector3">
            <a:avLst>
              <a:gd name="adj1" fmla="val 3854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/>
          <p:nvPr/>
        </p:nvCxnSpPr>
        <p:spPr>
          <a:xfrm flipH="1">
            <a:off x="4348503" y="1244025"/>
            <a:ext cx="3399073" cy="464898"/>
          </a:xfrm>
          <a:prstGeom prst="curvedConnector3">
            <a:avLst>
              <a:gd name="adj1" fmla="val 3854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/>
          <p:nvPr/>
        </p:nvCxnSpPr>
        <p:spPr>
          <a:xfrm>
            <a:off x="4449527" y="1200558"/>
            <a:ext cx="3399073" cy="464898"/>
          </a:xfrm>
          <a:prstGeom prst="curvedConnector3">
            <a:avLst>
              <a:gd name="adj1" fmla="val 3854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90600" y="1214735"/>
            <a:ext cx="1963173" cy="461665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extracellular matrix (ECM)</a:t>
            </a:r>
          </a:p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proteins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5024993" y="2660511"/>
            <a:ext cx="1061321" cy="508875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adaptor complex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329748" y="3429000"/>
            <a:ext cx="723500" cy="461665"/>
          </a:xfrm>
          <a:prstGeom prst="rect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actin</a:t>
            </a:r>
          </a:p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filament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204" name="Group 203"/>
          <p:cNvGrpSpPr/>
          <p:nvPr/>
        </p:nvGrpSpPr>
        <p:grpSpPr>
          <a:xfrm>
            <a:off x="5106175" y="3083878"/>
            <a:ext cx="264879" cy="1122342"/>
            <a:chOff x="5106175" y="3083878"/>
            <a:chExt cx="264879" cy="1122342"/>
          </a:xfrm>
          <a:solidFill>
            <a:srgbClr val="00B050"/>
          </a:solidFill>
        </p:grpSpPr>
        <p:sp>
          <p:nvSpPr>
            <p:cNvPr id="20" name="Oval 19"/>
            <p:cNvSpPr/>
            <p:nvPr/>
          </p:nvSpPr>
          <p:spPr>
            <a:xfrm>
              <a:off x="5106175" y="3083878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5169502" y="3103234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5106673" y="3172338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5170000" y="3191694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5112956" y="3247725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5176283" y="3267080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5119239" y="3316829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5182566" y="3336185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5131805" y="3404780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195132" y="3424136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5149658" y="3468632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212985" y="3487988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5150156" y="3557092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213483" y="3576448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156439" y="3632479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5219766" y="3651835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5162722" y="3701583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5226049" y="3720939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5175288" y="3789534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5238615" y="3808890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5194136" y="3853386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5257463" y="3872742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5194634" y="3941847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5257961" y="3961202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5200917" y="4017233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5264244" y="4036589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5207200" y="4086337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5270527" y="4105693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Rounded Rectangle 91"/>
          <p:cNvSpPr/>
          <p:nvPr/>
        </p:nvSpPr>
        <p:spPr>
          <a:xfrm>
            <a:off x="6035802" y="3450295"/>
            <a:ext cx="810749" cy="402808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000090"/>
                </a:solidFill>
              </a:rPr>
              <a:t>Rho </a:t>
            </a:r>
            <a:r>
              <a:rPr lang="en-US" sz="1200" dirty="0" err="1" smtClean="0">
                <a:solidFill>
                  <a:srgbClr val="000090"/>
                </a:solidFill>
              </a:rPr>
              <a:t>GTPase</a:t>
            </a:r>
            <a:endParaRPr lang="en-US" sz="1200" dirty="0">
              <a:solidFill>
                <a:srgbClr val="000090"/>
              </a:solidFill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7125172" y="4188167"/>
            <a:ext cx="810749" cy="402808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000090"/>
                </a:solidFill>
              </a:rPr>
              <a:t>LIM kinase</a:t>
            </a:r>
            <a:endParaRPr lang="en-US" sz="1400" dirty="0">
              <a:solidFill>
                <a:srgbClr val="00009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07182" y="1676400"/>
            <a:ext cx="1760418" cy="584775"/>
          </a:xfrm>
          <a:prstGeom prst="rect">
            <a:avLst/>
          </a:prstGeom>
          <a:noFill/>
          <a:ln w="19050" cap="flat" cmpd="sng" algn="ctr">
            <a:solidFill>
              <a:srgbClr val="CCFF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600" b="1" i="1" dirty="0" smtClean="0">
                <a:solidFill>
                  <a:schemeClr val="accent1">
                    <a:lumMod val="75000"/>
                  </a:schemeClr>
                </a:solidFill>
              </a:rPr>
              <a:t>3) </a:t>
            </a:r>
            <a:r>
              <a:rPr lang="en-US" sz="1600" b="1" i="1" dirty="0" err="1" smtClean="0">
                <a:solidFill>
                  <a:schemeClr val="accent1">
                    <a:lumMod val="75000"/>
                  </a:schemeClr>
                </a:solidFill>
              </a:rPr>
              <a:t>integrins</a:t>
            </a:r>
            <a:r>
              <a:rPr lang="en-US" sz="1600" b="1" i="1" dirty="0" smtClean="0">
                <a:solidFill>
                  <a:schemeClr val="accent1">
                    <a:lumMod val="75000"/>
                  </a:schemeClr>
                </a:solidFill>
              </a:rPr>
              <a:t> lose</a:t>
            </a:r>
          </a:p>
          <a:p>
            <a:pPr algn="ctr"/>
            <a:r>
              <a:rPr lang="en-US" sz="1600" b="1" i="1" dirty="0" smtClean="0">
                <a:solidFill>
                  <a:schemeClr val="accent1">
                    <a:lumMod val="75000"/>
                  </a:schemeClr>
                </a:solidFill>
              </a:rPr>
              <a:t>attachment!</a:t>
            </a:r>
            <a:endParaRPr lang="en-US" sz="1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129000" y="2731319"/>
            <a:ext cx="1643400" cy="523220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rgbClr val="FFFF00"/>
                </a:solidFill>
              </a:rPr>
              <a:t>2) lack of tension</a:t>
            </a:r>
          </a:p>
          <a:p>
            <a:pPr algn="ctr"/>
            <a:r>
              <a:rPr lang="en-US" sz="1400" b="1" i="1" dirty="0" smtClean="0">
                <a:solidFill>
                  <a:srgbClr val="FFFF00"/>
                </a:solidFill>
              </a:rPr>
              <a:t>along actin!</a:t>
            </a:r>
            <a:endParaRPr lang="en-US" sz="1400" b="1" i="1" dirty="0">
              <a:solidFill>
                <a:srgbClr val="FFFF00"/>
              </a:solidFill>
            </a:endParaRPr>
          </a:p>
        </p:txBody>
      </p:sp>
      <p:cxnSp>
        <p:nvCxnSpPr>
          <p:cNvPr id="134" name="Curved Connector 133"/>
          <p:cNvCxnSpPr/>
          <p:nvPr/>
        </p:nvCxnSpPr>
        <p:spPr>
          <a:xfrm rot="10800000">
            <a:off x="5105401" y="4343400"/>
            <a:ext cx="980915" cy="90824"/>
          </a:xfrm>
          <a:prstGeom prst="curvedConnector3">
            <a:avLst>
              <a:gd name="adj1" fmla="val 50000"/>
            </a:avLst>
          </a:prstGeom>
          <a:ln w="25400" cap="flat" cmpd="sng" algn="ctr">
            <a:solidFill>
              <a:schemeClr val="accent1"/>
            </a:solidFill>
            <a:prstDash val="dash"/>
            <a:round/>
            <a:headEnd type="none" w="med" len="med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5521404" y="4105870"/>
            <a:ext cx="1107996" cy="9233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1) Cuts</a:t>
            </a:r>
          </a:p>
          <a:p>
            <a:pPr algn="ctr"/>
            <a:r>
              <a:rPr lang="en-US" dirty="0" smtClean="0">
                <a:solidFill>
                  <a:srgbClr val="FFFFFF"/>
                </a:solidFill>
              </a:rPr>
              <a:t>actin</a:t>
            </a:r>
          </a:p>
          <a:p>
            <a:pPr algn="ctr"/>
            <a:r>
              <a:rPr lang="en-US" dirty="0" smtClean="0">
                <a:solidFill>
                  <a:srgbClr val="FFFFFF"/>
                </a:solidFill>
              </a:rPr>
              <a:t>filaments</a:t>
            </a:r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9" name="Group 244"/>
          <p:cNvGrpSpPr/>
          <p:nvPr/>
        </p:nvGrpSpPr>
        <p:grpSpPr>
          <a:xfrm>
            <a:off x="4418288" y="4247437"/>
            <a:ext cx="726636" cy="934163"/>
            <a:chOff x="3935424" y="3949790"/>
            <a:chExt cx="726636" cy="934163"/>
          </a:xfrm>
        </p:grpSpPr>
        <p:sp>
          <p:nvSpPr>
            <p:cNvPr id="114" name="Pie 113"/>
            <p:cNvSpPr/>
            <p:nvPr/>
          </p:nvSpPr>
          <p:spPr>
            <a:xfrm rot="19058490" flipH="1">
              <a:off x="3935424" y="3949790"/>
              <a:ext cx="607803" cy="607803"/>
            </a:xfrm>
            <a:prstGeom prst="pie">
              <a:avLst/>
            </a:prstGeom>
            <a:solidFill>
              <a:schemeClr val="bg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5" name="Isosceles Triangle 114"/>
            <p:cNvSpPr/>
            <p:nvPr/>
          </p:nvSpPr>
          <p:spPr>
            <a:xfrm rot="19058490">
              <a:off x="4163023" y="4007025"/>
              <a:ext cx="38557" cy="120380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Isosceles Triangle 115"/>
            <p:cNvSpPr/>
            <p:nvPr/>
          </p:nvSpPr>
          <p:spPr>
            <a:xfrm rot="19058490">
              <a:off x="4016969" y="4375862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Isosceles Triangle 116"/>
            <p:cNvSpPr/>
            <p:nvPr/>
          </p:nvSpPr>
          <p:spPr>
            <a:xfrm rot="19058490">
              <a:off x="4046933" y="4348541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Isosceles Triangle 117"/>
            <p:cNvSpPr/>
            <p:nvPr/>
          </p:nvSpPr>
          <p:spPr>
            <a:xfrm rot="19058490">
              <a:off x="4076897" y="4321220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Isosceles Triangle 118"/>
            <p:cNvSpPr/>
            <p:nvPr/>
          </p:nvSpPr>
          <p:spPr>
            <a:xfrm rot="19058490">
              <a:off x="4106860" y="4293899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Isosceles Triangle 119"/>
            <p:cNvSpPr/>
            <p:nvPr/>
          </p:nvSpPr>
          <p:spPr>
            <a:xfrm rot="19058490">
              <a:off x="4136824" y="4266578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Isosceles Triangle 120"/>
            <p:cNvSpPr/>
            <p:nvPr/>
          </p:nvSpPr>
          <p:spPr>
            <a:xfrm rot="19058490">
              <a:off x="4166788" y="4239257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Isosceles Triangle 123"/>
            <p:cNvSpPr/>
            <p:nvPr/>
          </p:nvSpPr>
          <p:spPr>
            <a:xfrm rot="13658490">
              <a:off x="4167061" y="4182585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Isosceles Triangle 124"/>
            <p:cNvSpPr/>
            <p:nvPr/>
          </p:nvSpPr>
          <p:spPr>
            <a:xfrm rot="13658490">
              <a:off x="4139740" y="4152621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Isosceles Triangle 125"/>
            <p:cNvSpPr/>
            <p:nvPr/>
          </p:nvSpPr>
          <p:spPr>
            <a:xfrm rot="13658490">
              <a:off x="4112419" y="4122657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Isosceles Triangle 126"/>
            <p:cNvSpPr/>
            <p:nvPr/>
          </p:nvSpPr>
          <p:spPr>
            <a:xfrm rot="13658490">
              <a:off x="4085098" y="4092694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Isosceles Triangle 127"/>
            <p:cNvSpPr/>
            <p:nvPr/>
          </p:nvSpPr>
          <p:spPr>
            <a:xfrm rot="13658490">
              <a:off x="4057777" y="4062730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Isosceles Triangle 128"/>
            <p:cNvSpPr/>
            <p:nvPr/>
          </p:nvSpPr>
          <p:spPr>
            <a:xfrm rot="13658490">
              <a:off x="4030457" y="4032766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3978860" y="4576176"/>
              <a:ext cx="683200" cy="307777"/>
            </a:xfrm>
            <a:prstGeom prst="rect">
              <a:avLst/>
            </a:prstGeom>
            <a:noFill/>
            <a:ln w="2857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 err="1" smtClean="0">
                  <a:solidFill>
                    <a:srgbClr val="FFFFFF"/>
                  </a:solidFill>
                </a:rPr>
                <a:t>Cofilin</a:t>
              </a:r>
              <a:endParaRPr lang="en-US" sz="1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22" name="Rectangle 121"/>
          <p:cNvSpPr/>
          <p:nvPr/>
        </p:nvSpPr>
        <p:spPr>
          <a:xfrm rot="18440117">
            <a:off x="5313323" y="1840401"/>
            <a:ext cx="66676" cy="484918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30" name="Rectangle 129"/>
          <p:cNvSpPr/>
          <p:nvPr/>
        </p:nvSpPr>
        <p:spPr>
          <a:xfrm rot="18440117">
            <a:off x="5414348" y="1822007"/>
            <a:ext cx="66676" cy="484918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grpSp>
        <p:nvGrpSpPr>
          <p:cNvPr id="10" name="Group 261"/>
          <p:cNvGrpSpPr/>
          <p:nvPr/>
        </p:nvGrpSpPr>
        <p:grpSpPr>
          <a:xfrm>
            <a:off x="304800" y="4343400"/>
            <a:ext cx="1571899" cy="1026096"/>
            <a:chOff x="6720" y="5632367"/>
            <a:chExt cx="1571899" cy="1026096"/>
          </a:xfrm>
        </p:grpSpPr>
        <p:cxnSp>
          <p:nvCxnSpPr>
            <p:cNvPr id="140" name="Straight Connector 139"/>
            <p:cNvCxnSpPr>
              <a:stCxn id="142" idx="2"/>
            </p:cNvCxnSpPr>
            <p:nvPr/>
          </p:nvCxnSpPr>
          <p:spPr>
            <a:xfrm rot="10800000" flipH="1" flipV="1">
              <a:off x="1170692" y="5816915"/>
              <a:ext cx="124331" cy="84154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Oval 141"/>
            <p:cNvSpPr/>
            <p:nvPr/>
          </p:nvSpPr>
          <p:spPr>
            <a:xfrm rot="20580025">
              <a:off x="1161582" y="5632367"/>
              <a:ext cx="417037" cy="247170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6720" y="5840116"/>
              <a:ext cx="1108221" cy="369332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FFFF"/>
                  </a:solidFill>
                </a:rPr>
                <a:t>myosin II</a:t>
              </a:r>
              <a:endParaRPr lang="en-US" dirty="0">
                <a:solidFill>
                  <a:srgbClr val="FFFFFF"/>
                </a:solidFill>
              </a:endParaRPr>
            </a:p>
          </p:txBody>
        </p:sp>
      </p:grpSp>
      <p:cxnSp>
        <p:nvCxnSpPr>
          <p:cNvPr id="147" name="Straight Arrow Connector 146"/>
          <p:cNvCxnSpPr/>
          <p:nvPr/>
        </p:nvCxnSpPr>
        <p:spPr>
          <a:xfrm rot="16200000" flipH="1">
            <a:off x="1149757" y="5926666"/>
            <a:ext cx="824688" cy="76199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Box 147"/>
          <p:cNvSpPr txBox="1"/>
          <p:nvPr/>
        </p:nvSpPr>
        <p:spPr>
          <a:xfrm>
            <a:off x="125515" y="5410200"/>
            <a:ext cx="1322285" cy="523220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FFFF"/>
                </a:solidFill>
              </a:rPr>
              <a:t>direction of</a:t>
            </a:r>
          </a:p>
          <a:p>
            <a:pPr algn="ctr"/>
            <a:r>
              <a:rPr lang="en-US" sz="1400" dirty="0" smtClean="0">
                <a:solidFill>
                  <a:srgbClr val="FFFFFF"/>
                </a:solidFill>
              </a:rPr>
              <a:t>myosin pulling</a:t>
            </a:r>
            <a:endParaRPr lang="en-US" sz="1400" dirty="0">
              <a:solidFill>
                <a:srgbClr val="FFFFFF"/>
              </a:solidFill>
            </a:endParaRPr>
          </a:p>
        </p:txBody>
      </p:sp>
      <p:grpSp>
        <p:nvGrpSpPr>
          <p:cNvPr id="11" name="Group 98"/>
          <p:cNvGrpSpPr>
            <a:grpSpLocks noChangeAspect="1"/>
          </p:cNvGrpSpPr>
          <p:nvPr/>
        </p:nvGrpSpPr>
        <p:grpSpPr>
          <a:xfrm>
            <a:off x="1752600" y="3048000"/>
            <a:ext cx="293832" cy="1600152"/>
            <a:chOff x="3506900" y="3686722"/>
            <a:chExt cx="569435" cy="3101076"/>
          </a:xfrm>
          <a:solidFill>
            <a:srgbClr val="00B050"/>
          </a:solidFill>
        </p:grpSpPr>
        <p:sp>
          <p:nvSpPr>
            <p:cNvPr id="152" name="Oval 151"/>
            <p:cNvSpPr/>
            <p:nvPr/>
          </p:nvSpPr>
          <p:spPr>
            <a:xfrm>
              <a:off x="3506900" y="368672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602432" y="371592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3507650" y="3820170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3603182" y="3849370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3517125" y="3933895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3612657" y="396309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/>
            <p:cNvSpPr/>
            <p:nvPr/>
          </p:nvSpPr>
          <p:spPr>
            <a:xfrm>
              <a:off x="3526604" y="403814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3622137" y="406734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545559" y="417082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3641091" y="420002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>
              <a:off x="3572491" y="4267147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/>
            <p:cNvSpPr/>
            <p:nvPr/>
          </p:nvSpPr>
          <p:spPr>
            <a:xfrm>
              <a:off x="3668023" y="4296347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3573241" y="440059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3668773" y="442979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3582716" y="4514318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3678248" y="4543516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3592195" y="461856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687726" y="464776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3611150" y="475124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/>
            <p:cNvSpPr/>
            <p:nvPr/>
          </p:nvSpPr>
          <p:spPr>
            <a:xfrm>
              <a:off x="3706682" y="478044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3639580" y="4847566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735114" y="4876766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3640336" y="498101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3735869" y="5010210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/>
            <p:cNvSpPr/>
            <p:nvPr/>
          </p:nvSpPr>
          <p:spPr>
            <a:xfrm>
              <a:off x="3649818" y="5094735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745349" y="512393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3659298" y="5198980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3754829" y="5228178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3678251" y="5331655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3773783" y="5360855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/>
            <p:cNvSpPr/>
            <p:nvPr/>
          </p:nvSpPr>
          <p:spPr>
            <a:xfrm>
              <a:off x="3705183" y="5427979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/>
            <p:cNvSpPr/>
            <p:nvPr/>
          </p:nvSpPr>
          <p:spPr>
            <a:xfrm>
              <a:off x="3800715" y="5457179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/>
            <p:cNvSpPr/>
            <p:nvPr/>
          </p:nvSpPr>
          <p:spPr>
            <a:xfrm>
              <a:off x="3705931" y="5561425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/>
            <p:cNvSpPr/>
            <p:nvPr/>
          </p:nvSpPr>
          <p:spPr>
            <a:xfrm>
              <a:off x="3801463" y="5590627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/>
            <p:cNvSpPr/>
            <p:nvPr/>
          </p:nvSpPr>
          <p:spPr>
            <a:xfrm>
              <a:off x="3715404" y="5675148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/>
            <p:cNvSpPr/>
            <p:nvPr/>
          </p:nvSpPr>
          <p:spPr>
            <a:xfrm>
              <a:off x="3810936" y="5704350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Oval 187"/>
            <p:cNvSpPr/>
            <p:nvPr/>
          </p:nvSpPr>
          <p:spPr>
            <a:xfrm>
              <a:off x="3724883" y="5779396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Oval 188"/>
            <p:cNvSpPr/>
            <p:nvPr/>
          </p:nvSpPr>
          <p:spPr>
            <a:xfrm>
              <a:off x="3820414" y="580859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Oval 189"/>
            <p:cNvSpPr/>
            <p:nvPr/>
          </p:nvSpPr>
          <p:spPr>
            <a:xfrm>
              <a:off x="3743842" y="5912069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Oval 190"/>
            <p:cNvSpPr/>
            <p:nvPr/>
          </p:nvSpPr>
          <p:spPr>
            <a:xfrm>
              <a:off x="3839373" y="5941267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Oval 191"/>
            <p:cNvSpPr/>
            <p:nvPr/>
          </p:nvSpPr>
          <p:spPr>
            <a:xfrm>
              <a:off x="3763543" y="602658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Oval 192"/>
            <p:cNvSpPr/>
            <p:nvPr/>
          </p:nvSpPr>
          <p:spPr>
            <a:xfrm>
              <a:off x="3859075" y="6055784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Oval 193"/>
            <p:cNvSpPr/>
            <p:nvPr/>
          </p:nvSpPr>
          <p:spPr>
            <a:xfrm>
              <a:off x="3773022" y="613083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Oval 194"/>
            <p:cNvSpPr/>
            <p:nvPr/>
          </p:nvSpPr>
          <p:spPr>
            <a:xfrm>
              <a:off x="3868553" y="6160024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Oval 195"/>
            <p:cNvSpPr/>
            <p:nvPr/>
          </p:nvSpPr>
          <p:spPr>
            <a:xfrm>
              <a:off x="3791977" y="6263499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Oval 196"/>
            <p:cNvSpPr/>
            <p:nvPr/>
          </p:nvSpPr>
          <p:spPr>
            <a:xfrm>
              <a:off x="3887509" y="6292697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Oval 197"/>
            <p:cNvSpPr/>
            <p:nvPr/>
          </p:nvSpPr>
          <p:spPr>
            <a:xfrm>
              <a:off x="3818905" y="6359817"/>
              <a:ext cx="151649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Oval 198"/>
            <p:cNvSpPr/>
            <p:nvPr/>
          </p:nvSpPr>
          <p:spPr>
            <a:xfrm>
              <a:off x="3914437" y="6389011"/>
              <a:ext cx="151649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Oval 199"/>
            <p:cNvSpPr/>
            <p:nvPr/>
          </p:nvSpPr>
          <p:spPr>
            <a:xfrm>
              <a:off x="3819663" y="6493255"/>
              <a:ext cx="151649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Oval 200"/>
            <p:cNvSpPr/>
            <p:nvPr/>
          </p:nvSpPr>
          <p:spPr>
            <a:xfrm>
              <a:off x="3915194" y="6522443"/>
              <a:ext cx="151649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Oval 201"/>
            <p:cNvSpPr/>
            <p:nvPr/>
          </p:nvSpPr>
          <p:spPr>
            <a:xfrm>
              <a:off x="3829145" y="6606968"/>
              <a:ext cx="151649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Oval 202"/>
            <p:cNvSpPr/>
            <p:nvPr/>
          </p:nvSpPr>
          <p:spPr>
            <a:xfrm>
              <a:off x="3924686" y="6636148"/>
              <a:ext cx="151649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05" name="Straight Arrow Connector 204"/>
          <p:cNvCxnSpPr>
            <a:cxnSpLocks noChangeAspect="1"/>
          </p:cNvCxnSpPr>
          <p:nvPr/>
        </p:nvCxnSpPr>
        <p:spPr>
          <a:xfrm rot="16200000" flipH="1">
            <a:off x="2753383" y="3114019"/>
            <a:ext cx="284692" cy="152657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Arrow Connector 207"/>
          <p:cNvCxnSpPr>
            <a:cxnSpLocks noChangeAspect="1"/>
          </p:cNvCxnSpPr>
          <p:nvPr/>
        </p:nvCxnSpPr>
        <p:spPr>
          <a:xfrm rot="16200000" flipH="1">
            <a:off x="2725513" y="3903886"/>
            <a:ext cx="304801" cy="269426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oup 111"/>
          <p:cNvGrpSpPr/>
          <p:nvPr/>
        </p:nvGrpSpPr>
        <p:grpSpPr>
          <a:xfrm rot="19428360">
            <a:off x="3067998" y="4601156"/>
            <a:ext cx="484446" cy="484118"/>
            <a:chOff x="5699829" y="5427902"/>
            <a:chExt cx="484446" cy="484118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grpSpPr>
        <p:cxnSp>
          <p:nvCxnSpPr>
            <p:cNvPr id="235" name="Straight Connector 234"/>
            <p:cNvCxnSpPr/>
            <p:nvPr/>
          </p:nvCxnSpPr>
          <p:spPr>
            <a:xfrm rot="10800000" flipV="1">
              <a:off x="5700157" y="5669797"/>
              <a:ext cx="484118" cy="325"/>
            </a:xfrm>
            <a:prstGeom prst="line">
              <a:avLst/>
            </a:prstGeom>
            <a:ln w="571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/>
            <p:cNvCxnSpPr/>
            <p:nvPr/>
          </p:nvCxnSpPr>
          <p:spPr>
            <a:xfrm rot="16200000" flipV="1">
              <a:off x="5457933" y="5669798"/>
              <a:ext cx="484118" cy="325"/>
            </a:xfrm>
            <a:prstGeom prst="line">
              <a:avLst/>
            </a:prstGeom>
            <a:ln w="571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9" name="Oval 238"/>
          <p:cNvSpPr/>
          <p:nvPr/>
        </p:nvSpPr>
        <p:spPr>
          <a:xfrm>
            <a:off x="1709821" y="2663344"/>
            <a:ext cx="1061321" cy="508875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adaptor complex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40" name="TextBox 239"/>
          <p:cNvSpPr txBox="1"/>
          <p:nvPr/>
        </p:nvSpPr>
        <p:spPr>
          <a:xfrm>
            <a:off x="986868" y="3431833"/>
            <a:ext cx="723500" cy="461665"/>
          </a:xfrm>
          <a:prstGeom prst="rect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actin</a:t>
            </a:r>
          </a:p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filament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41" name="Rounded Rectangle 240"/>
          <p:cNvSpPr/>
          <p:nvPr/>
        </p:nvSpPr>
        <p:spPr>
          <a:xfrm>
            <a:off x="2568230" y="3376928"/>
            <a:ext cx="810749" cy="402808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000090"/>
                </a:solidFill>
              </a:rPr>
              <a:t>Rho </a:t>
            </a:r>
            <a:r>
              <a:rPr lang="en-US" sz="1200" dirty="0" err="1" smtClean="0">
                <a:solidFill>
                  <a:srgbClr val="000090"/>
                </a:solidFill>
              </a:rPr>
              <a:t>GTPase</a:t>
            </a:r>
            <a:endParaRPr lang="en-US" sz="1200" dirty="0">
              <a:solidFill>
                <a:srgbClr val="000090"/>
              </a:solidFill>
            </a:endParaRPr>
          </a:p>
        </p:txBody>
      </p:sp>
      <p:sp>
        <p:nvSpPr>
          <p:cNvPr id="242" name="Rounded Rectangle 241"/>
          <p:cNvSpPr/>
          <p:nvPr/>
        </p:nvSpPr>
        <p:spPr>
          <a:xfrm>
            <a:off x="3048000" y="4114800"/>
            <a:ext cx="810749" cy="402808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000090"/>
                </a:solidFill>
              </a:rPr>
              <a:t>LIM kinase</a:t>
            </a:r>
            <a:endParaRPr lang="en-US" sz="1400" dirty="0">
              <a:solidFill>
                <a:srgbClr val="000090"/>
              </a:solidFill>
            </a:endParaRPr>
          </a:p>
        </p:txBody>
      </p:sp>
      <p:grpSp>
        <p:nvGrpSpPr>
          <p:cNvPr id="14" name="Group 245"/>
          <p:cNvGrpSpPr/>
          <p:nvPr/>
        </p:nvGrpSpPr>
        <p:grpSpPr>
          <a:xfrm>
            <a:off x="2286000" y="4800600"/>
            <a:ext cx="726636" cy="934163"/>
            <a:chOff x="3935424" y="3949790"/>
            <a:chExt cx="726636" cy="934163"/>
          </a:xfrm>
        </p:grpSpPr>
        <p:sp>
          <p:nvSpPr>
            <p:cNvPr id="247" name="Pie 246"/>
            <p:cNvSpPr/>
            <p:nvPr/>
          </p:nvSpPr>
          <p:spPr>
            <a:xfrm rot="19058490" flipH="1">
              <a:off x="3935424" y="3949790"/>
              <a:ext cx="607803" cy="607803"/>
            </a:xfrm>
            <a:prstGeom prst="pie">
              <a:avLst/>
            </a:prstGeom>
            <a:solidFill>
              <a:schemeClr val="bg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48" name="Isosceles Triangle 247"/>
            <p:cNvSpPr/>
            <p:nvPr/>
          </p:nvSpPr>
          <p:spPr>
            <a:xfrm rot="19058490">
              <a:off x="4163023" y="4007025"/>
              <a:ext cx="38557" cy="120380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Isosceles Triangle 248"/>
            <p:cNvSpPr/>
            <p:nvPr/>
          </p:nvSpPr>
          <p:spPr>
            <a:xfrm rot="19058490">
              <a:off x="4016969" y="4375862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Isosceles Triangle 249"/>
            <p:cNvSpPr/>
            <p:nvPr/>
          </p:nvSpPr>
          <p:spPr>
            <a:xfrm rot="19058490">
              <a:off x="4046933" y="4348541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Isosceles Triangle 250"/>
            <p:cNvSpPr/>
            <p:nvPr/>
          </p:nvSpPr>
          <p:spPr>
            <a:xfrm rot="19058490">
              <a:off x="4076897" y="4321220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Isosceles Triangle 251"/>
            <p:cNvSpPr/>
            <p:nvPr/>
          </p:nvSpPr>
          <p:spPr>
            <a:xfrm rot="19058490">
              <a:off x="4106860" y="4293899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Isosceles Triangle 252"/>
            <p:cNvSpPr/>
            <p:nvPr/>
          </p:nvSpPr>
          <p:spPr>
            <a:xfrm rot="19058490">
              <a:off x="4136824" y="4266578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Isosceles Triangle 253"/>
            <p:cNvSpPr/>
            <p:nvPr/>
          </p:nvSpPr>
          <p:spPr>
            <a:xfrm rot="19058490">
              <a:off x="4166788" y="4239257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Isosceles Triangle 254"/>
            <p:cNvSpPr/>
            <p:nvPr/>
          </p:nvSpPr>
          <p:spPr>
            <a:xfrm rot="13658490">
              <a:off x="4167061" y="4182585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Isosceles Triangle 255"/>
            <p:cNvSpPr/>
            <p:nvPr/>
          </p:nvSpPr>
          <p:spPr>
            <a:xfrm rot="13658490">
              <a:off x="4139740" y="4152621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Isosceles Triangle 256"/>
            <p:cNvSpPr/>
            <p:nvPr/>
          </p:nvSpPr>
          <p:spPr>
            <a:xfrm rot="13658490">
              <a:off x="4112419" y="4122657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Isosceles Triangle 257"/>
            <p:cNvSpPr/>
            <p:nvPr/>
          </p:nvSpPr>
          <p:spPr>
            <a:xfrm rot="13658490">
              <a:off x="4085098" y="4092694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Isosceles Triangle 258"/>
            <p:cNvSpPr/>
            <p:nvPr/>
          </p:nvSpPr>
          <p:spPr>
            <a:xfrm rot="13658490">
              <a:off x="4057777" y="4062730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Isosceles Triangle 259"/>
            <p:cNvSpPr/>
            <p:nvPr/>
          </p:nvSpPr>
          <p:spPr>
            <a:xfrm rot="13658490">
              <a:off x="4030457" y="4032766"/>
              <a:ext cx="38557" cy="7188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TextBox 260"/>
            <p:cNvSpPr txBox="1"/>
            <p:nvPr/>
          </p:nvSpPr>
          <p:spPr>
            <a:xfrm>
              <a:off x="3978860" y="4576176"/>
              <a:ext cx="683200" cy="307777"/>
            </a:xfrm>
            <a:prstGeom prst="rect">
              <a:avLst/>
            </a:prstGeom>
            <a:noFill/>
            <a:ln w="2857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 err="1" smtClean="0">
                  <a:solidFill>
                    <a:srgbClr val="FFFFFF"/>
                  </a:solidFill>
                </a:rPr>
                <a:t>Cofilin</a:t>
              </a:r>
              <a:endParaRPr lang="en-US" sz="1400" dirty="0">
                <a:solidFill>
                  <a:srgbClr val="FFFFFF"/>
                </a:solidFill>
              </a:endParaRPr>
            </a:p>
          </p:txBody>
        </p:sp>
      </p:grpSp>
      <p:cxnSp>
        <p:nvCxnSpPr>
          <p:cNvPr id="263" name="Curved Connector 262"/>
          <p:cNvCxnSpPr/>
          <p:nvPr/>
        </p:nvCxnSpPr>
        <p:spPr>
          <a:xfrm>
            <a:off x="334910" y="1592502"/>
            <a:ext cx="3399073" cy="464898"/>
          </a:xfrm>
          <a:prstGeom prst="curvedConnector3">
            <a:avLst>
              <a:gd name="adj1" fmla="val 3854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4" name="Curved Connector 263"/>
          <p:cNvCxnSpPr/>
          <p:nvPr/>
        </p:nvCxnSpPr>
        <p:spPr>
          <a:xfrm flipH="1">
            <a:off x="228600" y="1473649"/>
            <a:ext cx="3399073" cy="464898"/>
          </a:xfrm>
          <a:prstGeom prst="curvedConnector3">
            <a:avLst>
              <a:gd name="adj1" fmla="val 3854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5" name="Curved Connector 264"/>
          <p:cNvCxnSpPr/>
          <p:nvPr/>
        </p:nvCxnSpPr>
        <p:spPr>
          <a:xfrm flipH="1">
            <a:off x="329625" y="1574674"/>
            <a:ext cx="3399073" cy="464898"/>
          </a:xfrm>
          <a:prstGeom prst="curvedConnector3">
            <a:avLst>
              <a:gd name="adj1" fmla="val 3854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6" name="Curved Connector 265"/>
          <p:cNvCxnSpPr/>
          <p:nvPr/>
        </p:nvCxnSpPr>
        <p:spPr>
          <a:xfrm>
            <a:off x="430649" y="1531207"/>
            <a:ext cx="3399073" cy="464898"/>
          </a:xfrm>
          <a:prstGeom prst="curvedConnector3">
            <a:avLst>
              <a:gd name="adj1" fmla="val 3854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7" name="Group 206"/>
          <p:cNvGrpSpPr/>
          <p:nvPr/>
        </p:nvGrpSpPr>
        <p:grpSpPr>
          <a:xfrm>
            <a:off x="5257800" y="4724400"/>
            <a:ext cx="264879" cy="1122342"/>
            <a:chOff x="5106175" y="3083878"/>
            <a:chExt cx="264879" cy="1122342"/>
          </a:xfrm>
          <a:solidFill>
            <a:srgbClr val="00B050"/>
          </a:solidFill>
        </p:grpSpPr>
        <p:sp>
          <p:nvSpPr>
            <p:cNvPr id="209" name="Oval 208"/>
            <p:cNvSpPr/>
            <p:nvPr/>
          </p:nvSpPr>
          <p:spPr>
            <a:xfrm>
              <a:off x="5106175" y="3083878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Oval 209"/>
            <p:cNvSpPr/>
            <p:nvPr/>
          </p:nvSpPr>
          <p:spPr>
            <a:xfrm>
              <a:off x="5169502" y="3103234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Oval 210"/>
            <p:cNvSpPr/>
            <p:nvPr/>
          </p:nvSpPr>
          <p:spPr>
            <a:xfrm>
              <a:off x="5106673" y="3172338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Oval 211"/>
            <p:cNvSpPr/>
            <p:nvPr/>
          </p:nvSpPr>
          <p:spPr>
            <a:xfrm>
              <a:off x="5170000" y="3191694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Oval 212"/>
            <p:cNvSpPr/>
            <p:nvPr/>
          </p:nvSpPr>
          <p:spPr>
            <a:xfrm>
              <a:off x="5112956" y="3247725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Oval 213"/>
            <p:cNvSpPr/>
            <p:nvPr/>
          </p:nvSpPr>
          <p:spPr>
            <a:xfrm>
              <a:off x="5176283" y="3267080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Oval 214"/>
            <p:cNvSpPr/>
            <p:nvPr/>
          </p:nvSpPr>
          <p:spPr>
            <a:xfrm>
              <a:off x="5119239" y="3316829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Oval 215"/>
            <p:cNvSpPr/>
            <p:nvPr/>
          </p:nvSpPr>
          <p:spPr>
            <a:xfrm>
              <a:off x="5182566" y="3336185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Oval 216"/>
            <p:cNvSpPr/>
            <p:nvPr/>
          </p:nvSpPr>
          <p:spPr>
            <a:xfrm>
              <a:off x="5131805" y="3404780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Oval 217"/>
            <p:cNvSpPr/>
            <p:nvPr/>
          </p:nvSpPr>
          <p:spPr>
            <a:xfrm>
              <a:off x="5195132" y="3424136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Oval 218"/>
            <p:cNvSpPr/>
            <p:nvPr/>
          </p:nvSpPr>
          <p:spPr>
            <a:xfrm>
              <a:off x="5149658" y="3468632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Oval 219"/>
            <p:cNvSpPr/>
            <p:nvPr/>
          </p:nvSpPr>
          <p:spPr>
            <a:xfrm>
              <a:off x="5212985" y="3487988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Oval 220"/>
            <p:cNvSpPr/>
            <p:nvPr/>
          </p:nvSpPr>
          <p:spPr>
            <a:xfrm>
              <a:off x="5150156" y="3557092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Oval 221"/>
            <p:cNvSpPr/>
            <p:nvPr/>
          </p:nvSpPr>
          <p:spPr>
            <a:xfrm>
              <a:off x="5213483" y="3576448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Oval 222"/>
            <p:cNvSpPr/>
            <p:nvPr/>
          </p:nvSpPr>
          <p:spPr>
            <a:xfrm>
              <a:off x="5156439" y="3632479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Oval 223"/>
            <p:cNvSpPr/>
            <p:nvPr/>
          </p:nvSpPr>
          <p:spPr>
            <a:xfrm>
              <a:off x="5219766" y="3651835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Oval 224"/>
            <p:cNvSpPr/>
            <p:nvPr/>
          </p:nvSpPr>
          <p:spPr>
            <a:xfrm>
              <a:off x="5162722" y="3701583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Oval 225"/>
            <p:cNvSpPr/>
            <p:nvPr/>
          </p:nvSpPr>
          <p:spPr>
            <a:xfrm>
              <a:off x="5226049" y="3720939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Oval 226"/>
            <p:cNvSpPr/>
            <p:nvPr/>
          </p:nvSpPr>
          <p:spPr>
            <a:xfrm>
              <a:off x="5175288" y="3789534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Oval 227"/>
            <p:cNvSpPr/>
            <p:nvPr/>
          </p:nvSpPr>
          <p:spPr>
            <a:xfrm>
              <a:off x="5238615" y="3808890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Oval 228"/>
            <p:cNvSpPr/>
            <p:nvPr/>
          </p:nvSpPr>
          <p:spPr>
            <a:xfrm>
              <a:off x="5194136" y="3853386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Oval 229"/>
            <p:cNvSpPr/>
            <p:nvPr/>
          </p:nvSpPr>
          <p:spPr>
            <a:xfrm>
              <a:off x="5257463" y="3872742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Oval 230"/>
            <p:cNvSpPr/>
            <p:nvPr/>
          </p:nvSpPr>
          <p:spPr>
            <a:xfrm>
              <a:off x="5194634" y="3941847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Oval 231"/>
            <p:cNvSpPr/>
            <p:nvPr/>
          </p:nvSpPr>
          <p:spPr>
            <a:xfrm>
              <a:off x="5257961" y="3961202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Oval 232"/>
            <p:cNvSpPr/>
            <p:nvPr/>
          </p:nvSpPr>
          <p:spPr>
            <a:xfrm>
              <a:off x="5200917" y="4017233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Oval 233"/>
            <p:cNvSpPr/>
            <p:nvPr/>
          </p:nvSpPr>
          <p:spPr>
            <a:xfrm>
              <a:off x="5264244" y="4036589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Oval 244"/>
            <p:cNvSpPr/>
            <p:nvPr/>
          </p:nvSpPr>
          <p:spPr>
            <a:xfrm>
              <a:off x="5207200" y="4086337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Oval 245"/>
            <p:cNvSpPr/>
            <p:nvPr/>
          </p:nvSpPr>
          <p:spPr>
            <a:xfrm>
              <a:off x="5270527" y="4105693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2" name="Group 98"/>
          <p:cNvGrpSpPr>
            <a:grpSpLocks noChangeAspect="1"/>
          </p:cNvGrpSpPr>
          <p:nvPr/>
        </p:nvGrpSpPr>
        <p:grpSpPr>
          <a:xfrm>
            <a:off x="1924727" y="4621971"/>
            <a:ext cx="293832" cy="1600152"/>
            <a:chOff x="3506900" y="3686722"/>
            <a:chExt cx="569435" cy="3101076"/>
          </a:xfrm>
          <a:solidFill>
            <a:srgbClr val="00B050"/>
          </a:solidFill>
        </p:grpSpPr>
        <p:sp>
          <p:nvSpPr>
            <p:cNvPr id="267" name="Oval 266"/>
            <p:cNvSpPr/>
            <p:nvPr/>
          </p:nvSpPr>
          <p:spPr>
            <a:xfrm>
              <a:off x="3506900" y="368672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Oval 267"/>
            <p:cNvSpPr/>
            <p:nvPr/>
          </p:nvSpPr>
          <p:spPr>
            <a:xfrm>
              <a:off x="3602432" y="371592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Oval 268"/>
            <p:cNvSpPr/>
            <p:nvPr/>
          </p:nvSpPr>
          <p:spPr>
            <a:xfrm>
              <a:off x="3507650" y="3820170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Oval 269"/>
            <p:cNvSpPr/>
            <p:nvPr/>
          </p:nvSpPr>
          <p:spPr>
            <a:xfrm>
              <a:off x="3603182" y="3849370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Oval 270"/>
            <p:cNvSpPr/>
            <p:nvPr/>
          </p:nvSpPr>
          <p:spPr>
            <a:xfrm>
              <a:off x="3517125" y="3933895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Oval 271"/>
            <p:cNvSpPr/>
            <p:nvPr/>
          </p:nvSpPr>
          <p:spPr>
            <a:xfrm>
              <a:off x="3612657" y="396309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Oval 272"/>
            <p:cNvSpPr/>
            <p:nvPr/>
          </p:nvSpPr>
          <p:spPr>
            <a:xfrm>
              <a:off x="3526604" y="403814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Oval 273"/>
            <p:cNvSpPr/>
            <p:nvPr/>
          </p:nvSpPr>
          <p:spPr>
            <a:xfrm>
              <a:off x="3622137" y="406734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Oval 274"/>
            <p:cNvSpPr/>
            <p:nvPr/>
          </p:nvSpPr>
          <p:spPr>
            <a:xfrm>
              <a:off x="3545559" y="417082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Oval 275"/>
            <p:cNvSpPr/>
            <p:nvPr/>
          </p:nvSpPr>
          <p:spPr>
            <a:xfrm>
              <a:off x="3641091" y="420002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Oval 276"/>
            <p:cNvSpPr/>
            <p:nvPr/>
          </p:nvSpPr>
          <p:spPr>
            <a:xfrm>
              <a:off x="3572491" y="4267147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Oval 277"/>
            <p:cNvSpPr/>
            <p:nvPr/>
          </p:nvSpPr>
          <p:spPr>
            <a:xfrm>
              <a:off x="3668023" y="4296347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Oval 278"/>
            <p:cNvSpPr/>
            <p:nvPr/>
          </p:nvSpPr>
          <p:spPr>
            <a:xfrm>
              <a:off x="3573241" y="440059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Oval 279"/>
            <p:cNvSpPr/>
            <p:nvPr/>
          </p:nvSpPr>
          <p:spPr>
            <a:xfrm>
              <a:off x="3668773" y="442979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Oval 280"/>
            <p:cNvSpPr/>
            <p:nvPr/>
          </p:nvSpPr>
          <p:spPr>
            <a:xfrm>
              <a:off x="3582716" y="4514318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Oval 281"/>
            <p:cNvSpPr/>
            <p:nvPr/>
          </p:nvSpPr>
          <p:spPr>
            <a:xfrm>
              <a:off x="3678248" y="4543516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Oval 282"/>
            <p:cNvSpPr/>
            <p:nvPr/>
          </p:nvSpPr>
          <p:spPr>
            <a:xfrm>
              <a:off x="3592195" y="461856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Oval 283"/>
            <p:cNvSpPr/>
            <p:nvPr/>
          </p:nvSpPr>
          <p:spPr>
            <a:xfrm>
              <a:off x="3687726" y="464776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Oval 284"/>
            <p:cNvSpPr/>
            <p:nvPr/>
          </p:nvSpPr>
          <p:spPr>
            <a:xfrm>
              <a:off x="3611150" y="475124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Oval 285"/>
            <p:cNvSpPr/>
            <p:nvPr/>
          </p:nvSpPr>
          <p:spPr>
            <a:xfrm>
              <a:off x="3706682" y="478044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Oval 286"/>
            <p:cNvSpPr/>
            <p:nvPr/>
          </p:nvSpPr>
          <p:spPr>
            <a:xfrm>
              <a:off x="3639580" y="4847566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Oval 287"/>
            <p:cNvSpPr/>
            <p:nvPr/>
          </p:nvSpPr>
          <p:spPr>
            <a:xfrm>
              <a:off x="3735114" y="4876766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Oval 288"/>
            <p:cNvSpPr/>
            <p:nvPr/>
          </p:nvSpPr>
          <p:spPr>
            <a:xfrm>
              <a:off x="3640336" y="498101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Oval 289"/>
            <p:cNvSpPr/>
            <p:nvPr/>
          </p:nvSpPr>
          <p:spPr>
            <a:xfrm>
              <a:off x="3735869" y="5010210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Oval 290"/>
            <p:cNvSpPr/>
            <p:nvPr/>
          </p:nvSpPr>
          <p:spPr>
            <a:xfrm>
              <a:off x="3649818" y="5094735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Oval 291"/>
            <p:cNvSpPr/>
            <p:nvPr/>
          </p:nvSpPr>
          <p:spPr>
            <a:xfrm>
              <a:off x="3745349" y="512393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Oval 292"/>
            <p:cNvSpPr/>
            <p:nvPr/>
          </p:nvSpPr>
          <p:spPr>
            <a:xfrm>
              <a:off x="3659298" y="5198980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Oval 293"/>
            <p:cNvSpPr/>
            <p:nvPr/>
          </p:nvSpPr>
          <p:spPr>
            <a:xfrm>
              <a:off x="3754829" y="5228178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Oval 294"/>
            <p:cNvSpPr/>
            <p:nvPr/>
          </p:nvSpPr>
          <p:spPr>
            <a:xfrm>
              <a:off x="3678251" y="5331655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Oval 295"/>
            <p:cNvSpPr/>
            <p:nvPr/>
          </p:nvSpPr>
          <p:spPr>
            <a:xfrm>
              <a:off x="3773783" y="5360855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Oval 296"/>
            <p:cNvSpPr/>
            <p:nvPr/>
          </p:nvSpPr>
          <p:spPr>
            <a:xfrm>
              <a:off x="3705183" y="5427979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Oval 297"/>
            <p:cNvSpPr/>
            <p:nvPr/>
          </p:nvSpPr>
          <p:spPr>
            <a:xfrm>
              <a:off x="3800715" y="5457179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Oval 298"/>
            <p:cNvSpPr/>
            <p:nvPr/>
          </p:nvSpPr>
          <p:spPr>
            <a:xfrm>
              <a:off x="3705931" y="5561425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Oval 299"/>
            <p:cNvSpPr/>
            <p:nvPr/>
          </p:nvSpPr>
          <p:spPr>
            <a:xfrm>
              <a:off x="3801463" y="5590627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Oval 300"/>
            <p:cNvSpPr/>
            <p:nvPr/>
          </p:nvSpPr>
          <p:spPr>
            <a:xfrm>
              <a:off x="3715404" y="5675148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Oval 301"/>
            <p:cNvSpPr/>
            <p:nvPr/>
          </p:nvSpPr>
          <p:spPr>
            <a:xfrm>
              <a:off x="3810936" y="5704350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Oval 302"/>
            <p:cNvSpPr/>
            <p:nvPr/>
          </p:nvSpPr>
          <p:spPr>
            <a:xfrm>
              <a:off x="3724883" y="5779396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Oval 303"/>
            <p:cNvSpPr/>
            <p:nvPr/>
          </p:nvSpPr>
          <p:spPr>
            <a:xfrm>
              <a:off x="3820414" y="580859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Oval 304"/>
            <p:cNvSpPr/>
            <p:nvPr/>
          </p:nvSpPr>
          <p:spPr>
            <a:xfrm>
              <a:off x="3743842" y="5912069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Oval 305"/>
            <p:cNvSpPr/>
            <p:nvPr/>
          </p:nvSpPr>
          <p:spPr>
            <a:xfrm>
              <a:off x="3839373" y="5941267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Oval 306"/>
            <p:cNvSpPr/>
            <p:nvPr/>
          </p:nvSpPr>
          <p:spPr>
            <a:xfrm>
              <a:off x="3763543" y="6026583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Oval 307"/>
            <p:cNvSpPr/>
            <p:nvPr/>
          </p:nvSpPr>
          <p:spPr>
            <a:xfrm>
              <a:off x="3859075" y="6055784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Oval 308"/>
            <p:cNvSpPr/>
            <p:nvPr/>
          </p:nvSpPr>
          <p:spPr>
            <a:xfrm>
              <a:off x="3773022" y="6130832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Oval 309"/>
            <p:cNvSpPr/>
            <p:nvPr/>
          </p:nvSpPr>
          <p:spPr>
            <a:xfrm>
              <a:off x="3868553" y="6160024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Oval 310"/>
            <p:cNvSpPr/>
            <p:nvPr/>
          </p:nvSpPr>
          <p:spPr>
            <a:xfrm>
              <a:off x="3791977" y="6263499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2" name="Oval 311"/>
            <p:cNvSpPr/>
            <p:nvPr/>
          </p:nvSpPr>
          <p:spPr>
            <a:xfrm>
              <a:off x="3887509" y="6292697"/>
              <a:ext cx="151649" cy="15165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3" name="Oval 312"/>
            <p:cNvSpPr/>
            <p:nvPr/>
          </p:nvSpPr>
          <p:spPr>
            <a:xfrm>
              <a:off x="3818905" y="6359817"/>
              <a:ext cx="151649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4" name="Oval 313"/>
            <p:cNvSpPr/>
            <p:nvPr/>
          </p:nvSpPr>
          <p:spPr>
            <a:xfrm>
              <a:off x="3914437" y="6389011"/>
              <a:ext cx="151649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5" name="Oval 314"/>
            <p:cNvSpPr/>
            <p:nvPr/>
          </p:nvSpPr>
          <p:spPr>
            <a:xfrm>
              <a:off x="3819663" y="6493255"/>
              <a:ext cx="151649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6" name="Oval 315"/>
            <p:cNvSpPr/>
            <p:nvPr/>
          </p:nvSpPr>
          <p:spPr>
            <a:xfrm>
              <a:off x="3915194" y="6522443"/>
              <a:ext cx="151649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" name="Oval 316"/>
            <p:cNvSpPr/>
            <p:nvPr/>
          </p:nvSpPr>
          <p:spPr>
            <a:xfrm>
              <a:off x="3829145" y="6606968"/>
              <a:ext cx="151649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Oval 317"/>
            <p:cNvSpPr/>
            <p:nvPr/>
          </p:nvSpPr>
          <p:spPr>
            <a:xfrm>
              <a:off x="3924686" y="6636148"/>
              <a:ext cx="151649" cy="1516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9" name="Group 318"/>
          <p:cNvGrpSpPr/>
          <p:nvPr/>
        </p:nvGrpSpPr>
        <p:grpSpPr>
          <a:xfrm>
            <a:off x="5369036" y="5735658"/>
            <a:ext cx="264879" cy="1122342"/>
            <a:chOff x="5106175" y="3083878"/>
            <a:chExt cx="264879" cy="1122342"/>
          </a:xfrm>
          <a:solidFill>
            <a:srgbClr val="00B050"/>
          </a:solidFill>
        </p:grpSpPr>
        <p:sp>
          <p:nvSpPr>
            <p:cNvPr id="320" name="Oval 319"/>
            <p:cNvSpPr/>
            <p:nvPr/>
          </p:nvSpPr>
          <p:spPr>
            <a:xfrm>
              <a:off x="5106175" y="3083878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1" name="Oval 320"/>
            <p:cNvSpPr/>
            <p:nvPr/>
          </p:nvSpPr>
          <p:spPr>
            <a:xfrm>
              <a:off x="5169502" y="3103234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2" name="Oval 321"/>
            <p:cNvSpPr/>
            <p:nvPr/>
          </p:nvSpPr>
          <p:spPr>
            <a:xfrm>
              <a:off x="5106673" y="3172338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3" name="Oval 322"/>
            <p:cNvSpPr/>
            <p:nvPr/>
          </p:nvSpPr>
          <p:spPr>
            <a:xfrm>
              <a:off x="5170000" y="3191694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Oval 323"/>
            <p:cNvSpPr/>
            <p:nvPr/>
          </p:nvSpPr>
          <p:spPr>
            <a:xfrm>
              <a:off x="5112956" y="3247725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Oval 324"/>
            <p:cNvSpPr/>
            <p:nvPr/>
          </p:nvSpPr>
          <p:spPr>
            <a:xfrm>
              <a:off x="5176283" y="3267080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6" name="Oval 325"/>
            <p:cNvSpPr/>
            <p:nvPr/>
          </p:nvSpPr>
          <p:spPr>
            <a:xfrm>
              <a:off x="5119239" y="3316829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" name="Oval 326"/>
            <p:cNvSpPr/>
            <p:nvPr/>
          </p:nvSpPr>
          <p:spPr>
            <a:xfrm>
              <a:off x="5182566" y="3336185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8" name="Oval 327"/>
            <p:cNvSpPr/>
            <p:nvPr/>
          </p:nvSpPr>
          <p:spPr>
            <a:xfrm>
              <a:off x="5131805" y="3404780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9" name="Oval 328"/>
            <p:cNvSpPr/>
            <p:nvPr/>
          </p:nvSpPr>
          <p:spPr>
            <a:xfrm>
              <a:off x="5195132" y="3424136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0" name="Oval 329"/>
            <p:cNvSpPr/>
            <p:nvPr/>
          </p:nvSpPr>
          <p:spPr>
            <a:xfrm>
              <a:off x="5149658" y="3468632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1" name="Oval 330"/>
            <p:cNvSpPr/>
            <p:nvPr/>
          </p:nvSpPr>
          <p:spPr>
            <a:xfrm>
              <a:off x="5212985" y="3487988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2" name="Oval 331"/>
            <p:cNvSpPr/>
            <p:nvPr/>
          </p:nvSpPr>
          <p:spPr>
            <a:xfrm>
              <a:off x="5150156" y="3557092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3" name="Oval 332"/>
            <p:cNvSpPr/>
            <p:nvPr/>
          </p:nvSpPr>
          <p:spPr>
            <a:xfrm>
              <a:off x="5213483" y="3576448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4" name="Oval 333"/>
            <p:cNvSpPr/>
            <p:nvPr/>
          </p:nvSpPr>
          <p:spPr>
            <a:xfrm>
              <a:off x="5156439" y="3632479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5" name="Oval 334"/>
            <p:cNvSpPr/>
            <p:nvPr/>
          </p:nvSpPr>
          <p:spPr>
            <a:xfrm>
              <a:off x="5219766" y="3651835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6" name="Oval 335"/>
            <p:cNvSpPr/>
            <p:nvPr/>
          </p:nvSpPr>
          <p:spPr>
            <a:xfrm>
              <a:off x="5162722" y="3701583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7" name="Oval 336"/>
            <p:cNvSpPr/>
            <p:nvPr/>
          </p:nvSpPr>
          <p:spPr>
            <a:xfrm>
              <a:off x="5226049" y="3720939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8" name="Oval 337"/>
            <p:cNvSpPr/>
            <p:nvPr/>
          </p:nvSpPr>
          <p:spPr>
            <a:xfrm>
              <a:off x="5175288" y="3789534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9" name="Oval 338"/>
            <p:cNvSpPr/>
            <p:nvPr/>
          </p:nvSpPr>
          <p:spPr>
            <a:xfrm>
              <a:off x="5238615" y="3808890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0" name="Oval 339"/>
            <p:cNvSpPr/>
            <p:nvPr/>
          </p:nvSpPr>
          <p:spPr>
            <a:xfrm>
              <a:off x="5194136" y="3853386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1" name="Oval 340"/>
            <p:cNvSpPr/>
            <p:nvPr/>
          </p:nvSpPr>
          <p:spPr>
            <a:xfrm>
              <a:off x="5257463" y="3872742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2" name="Oval 341"/>
            <p:cNvSpPr/>
            <p:nvPr/>
          </p:nvSpPr>
          <p:spPr>
            <a:xfrm>
              <a:off x="5194634" y="3941847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3" name="Oval 342"/>
            <p:cNvSpPr/>
            <p:nvPr/>
          </p:nvSpPr>
          <p:spPr>
            <a:xfrm>
              <a:off x="5257961" y="3961202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4" name="Oval 343"/>
            <p:cNvSpPr/>
            <p:nvPr/>
          </p:nvSpPr>
          <p:spPr>
            <a:xfrm>
              <a:off x="5200917" y="4017233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5" name="Oval 344"/>
            <p:cNvSpPr/>
            <p:nvPr/>
          </p:nvSpPr>
          <p:spPr>
            <a:xfrm>
              <a:off x="5264244" y="4036589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6" name="Oval 345"/>
            <p:cNvSpPr/>
            <p:nvPr/>
          </p:nvSpPr>
          <p:spPr>
            <a:xfrm>
              <a:off x="5207200" y="4086337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7" name="Oval 346"/>
            <p:cNvSpPr/>
            <p:nvPr/>
          </p:nvSpPr>
          <p:spPr>
            <a:xfrm>
              <a:off x="5270527" y="4105693"/>
              <a:ext cx="100527" cy="10052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7" name="Rectangle 236"/>
          <p:cNvSpPr/>
          <p:nvPr/>
        </p:nvSpPr>
        <p:spPr>
          <a:xfrm>
            <a:off x="2184975" y="1981200"/>
            <a:ext cx="66676" cy="731520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Rectangle 237"/>
          <p:cNvSpPr/>
          <p:nvPr/>
        </p:nvSpPr>
        <p:spPr>
          <a:xfrm>
            <a:off x="2286000" y="1981200"/>
            <a:ext cx="66676" cy="731520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489433" y="2175593"/>
            <a:ext cx="66676" cy="484918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590458" y="2175593"/>
            <a:ext cx="66676" cy="484918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6" name="Straight Connector 355"/>
          <p:cNvCxnSpPr/>
          <p:nvPr/>
        </p:nvCxnSpPr>
        <p:spPr>
          <a:xfrm rot="5400000">
            <a:off x="1028700" y="3924300"/>
            <a:ext cx="5867400" cy="1588"/>
          </a:xfrm>
          <a:prstGeom prst="line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3246517">
            <a:off x="3696494" y="572294"/>
            <a:ext cx="1466850" cy="333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 Box 8"/>
          <p:cNvSpPr txBox="1">
            <a:spLocks noChangeArrowheads="1"/>
          </p:cNvSpPr>
          <p:nvPr/>
        </p:nvSpPr>
        <p:spPr bwMode="auto">
          <a:xfrm>
            <a:off x="6019800" y="2743200"/>
            <a:ext cx="26368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/>
              <a:t>B</a:t>
            </a:r>
            <a:r>
              <a:rPr lang="en-US" sz="2400"/>
              <a:t>- </a:t>
            </a:r>
            <a:r>
              <a:rPr lang="en-US" sz="2400" b="1"/>
              <a:t>leading edge</a:t>
            </a:r>
          </a:p>
        </p:txBody>
      </p:sp>
      <p:sp>
        <p:nvSpPr>
          <p:cNvPr id="21505" name="Text Box 6"/>
          <p:cNvSpPr txBox="1">
            <a:spLocks noChangeArrowheads="1"/>
          </p:cNvSpPr>
          <p:nvPr/>
        </p:nvSpPr>
        <p:spPr bwMode="auto">
          <a:xfrm>
            <a:off x="2438400" y="533400"/>
            <a:ext cx="26241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/>
              <a:t>A</a:t>
            </a:r>
            <a:r>
              <a:rPr lang="en-US" sz="2000"/>
              <a:t> - </a:t>
            </a:r>
            <a:r>
              <a:rPr lang="en-US" sz="2400" b="1"/>
              <a:t>trailing edge</a:t>
            </a:r>
          </a:p>
        </p:txBody>
      </p:sp>
      <p:sp>
        <p:nvSpPr>
          <p:cNvPr id="21510" name="AutoShape 13"/>
          <p:cNvSpPr>
            <a:spLocks noChangeAspect="1" noChangeArrowheads="1"/>
          </p:cNvSpPr>
          <p:nvPr/>
        </p:nvSpPr>
        <p:spPr bwMode="auto">
          <a:xfrm rot="12584436">
            <a:off x="2971800" y="2771775"/>
            <a:ext cx="2468563" cy="428625"/>
          </a:xfrm>
          <a:prstGeom prst="leftArrow">
            <a:avLst>
              <a:gd name="adj1" fmla="val 50000"/>
              <a:gd name="adj2" fmla="val 143982"/>
            </a:avLst>
          </a:prstGeom>
          <a:solidFill>
            <a:srgbClr val="00FF00"/>
          </a:solidFill>
          <a:ln w="28575">
            <a:solidFill>
              <a:srgbClr val="339966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en-US"/>
          </a:p>
        </p:txBody>
      </p:sp>
      <p:sp>
        <p:nvSpPr>
          <p:cNvPr id="21511" name="Rectangle 3"/>
          <p:cNvSpPr>
            <a:spLocks noChangeArrowheads="1"/>
          </p:cNvSpPr>
          <p:nvPr/>
        </p:nvSpPr>
        <p:spPr bwMode="auto">
          <a:xfrm>
            <a:off x="25400" y="4648200"/>
            <a:ext cx="9067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b="1">
                <a:latin typeface="Comic Sans MS" pitchFamily="66" charset="0"/>
              </a:rPr>
              <a:t>Which side of the cell would you predict </a:t>
            </a:r>
            <a:r>
              <a:rPr lang="en-US" sz="3200" b="1" u="sng">
                <a:latin typeface="Comic Sans MS" pitchFamily="66" charset="0"/>
              </a:rPr>
              <a:t>cofilin</a:t>
            </a:r>
            <a:r>
              <a:rPr lang="en-US" sz="3200" b="1">
                <a:latin typeface="Comic Sans MS" pitchFamily="66" charset="0"/>
              </a:rPr>
              <a:t> to be most active?</a:t>
            </a:r>
          </a:p>
          <a:p>
            <a:pPr>
              <a:spcBef>
                <a:spcPct val="20000"/>
              </a:spcBef>
            </a:pPr>
            <a:r>
              <a:rPr lang="en-US" sz="3200" b="1">
                <a:latin typeface="Comic Sans MS" pitchFamily="66" charset="0"/>
              </a:rPr>
              <a:t>	(A or B)</a:t>
            </a:r>
            <a:endParaRPr lang="en-US" sz="3200">
              <a:latin typeface="Comic Sans MS" pitchFamily="66" charset="0"/>
            </a:endParaRP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2270125" y="2871788"/>
            <a:ext cx="1530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/>
              <a:t>direction of</a:t>
            </a:r>
          </a:p>
          <a:p>
            <a:pPr algn="ctr"/>
            <a:r>
              <a:rPr lang="en-US"/>
              <a:t>cell migration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1" animBg="1"/>
      <p:bldP spid="21511" grpId="0"/>
      <p:bldP spid="21512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539</Words>
  <Application>Microsoft Office PowerPoint</Application>
  <PresentationFormat>On-screen Show (4:3)</PresentationFormat>
  <Paragraphs>154</Paragraphs>
  <Slides>18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Default Design</vt:lpstr>
      <vt:lpstr>Cytoskeleton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Homework</vt:lpstr>
      <vt:lpstr>PowerPoint Presentation</vt:lpstr>
      <vt:lpstr>Group (or homework) question # 2</vt:lpstr>
      <vt:lpstr>Open ended discussion question</vt:lpstr>
      <vt:lpstr>PowerPoint Presentation</vt:lpstr>
      <vt:lpstr>PowerPoint Presentation</vt:lpstr>
      <vt:lpstr>PowerPoint Presentation</vt:lpstr>
    </vt:vector>
  </TitlesOfParts>
  <Company>West Virginia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 A. Navaratnam</dc:creator>
  <cp:lastModifiedBy>Michelle D Withers</cp:lastModifiedBy>
  <cp:revision>95</cp:revision>
  <dcterms:created xsi:type="dcterms:W3CDTF">2013-06-07T03:14:38Z</dcterms:created>
  <dcterms:modified xsi:type="dcterms:W3CDTF">2013-06-07T12:59:47Z</dcterms:modified>
</cp:coreProperties>
</file>